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93" r:id="rId5"/>
    <p:sldId id="305" r:id="rId6"/>
    <p:sldId id="306" r:id="rId7"/>
    <p:sldId id="272" r:id="rId8"/>
    <p:sldId id="275" r:id="rId9"/>
    <p:sldId id="276" r:id="rId10"/>
    <p:sldId id="278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D7"/>
    <a:srgbClr val="FFFFCC"/>
    <a:srgbClr val="CC6600"/>
    <a:srgbClr val="FFCC99"/>
    <a:srgbClr val="820000"/>
    <a:srgbClr val="9900CC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0929"/>
  </p:normalViewPr>
  <p:slideViewPr>
    <p:cSldViewPr snapToGrid="0">
      <p:cViewPr varScale="1">
        <p:scale>
          <a:sx n="135" d="100"/>
          <a:sy n="135" d="100"/>
        </p:scale>
        <p:origin x="1371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2003-3F9D-450F-88AA-D063D624A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19BF-1223-4BC9-B0A9-C0D313EB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3A13-D0E0-4C58-B262-78C799CD7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484F-4636-4B04-ABEA-A8ABB50D6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B68A-C52A-4D8E-B36F-22E2913A0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F325-743C-404B-965E-606117E63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9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49D6-4FE4-4FDB-A666-9148C346E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2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DFCC-2A9E-4546-99A4-1F7138A94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EDF6-D5F5-4C6A-9462-3EB578F16C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9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8622-8B41-4AE6-B7B7-0888EA9883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8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62EA-CF08-4157-879E-2D5A06B511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E37"/>
            </a:gs>
            <a:gs pos="100000">
              <a:srgbClr val="224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D8F435-C629-4B10-BA72-F145060DE7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45777"/>
            <a:ext cx="7772400" cy="1143000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1"/>
                </a:solidFill>
                <a:latin typeface="Arial" charset="0"/>
              </a:rPr>
              <a:t>Fyzika světla</a:t>
            </a:r>
            <a:br>
              <a:rPr lang="cs-CZ" sz="4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600" dirty="0" smtClean="0">
                <a:solidFill>
                  <a:schemeClr val="bg1"/>
                </a:solidFill>
                <a:latin typeface="Arial" charset="0"/>
              </a:rPr>
              <a:t>aneb od zákona lomu k laseru</a:t>
            </a:r>
            <a:endParaRPr lang="cs-CZ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175622" y="5253684"/>
            <a:ext cx="49180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>
                <a:solidFill>
                  <a:schemeClr val="bg1"/>
                </a:solidFill>
                <a:latin typeface="Arial" charset="0"/>
              </a:rPr>
              <a:t>Josef Štěpánek</a:t>
            </a:r>
          </a:p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>
                <a:solidFill>
                  <a:schemeClr val="bg1"/>
                </a:solidFill>
                <a:latin typeface="Arial" charset="0"/>
              </a:rPr>
              <a:t>Fyzikální ústav MFF UK</a:t>
            </a:r>
          </a:p>
        </p:txBody>
      </p:sp>
      <p:pic>
        <p:nvPicPr>
          <p:cNvPr id="5" name="Picture 2" descr="http://www.cez-okno.net/files/clanok-subory-2013/svet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03" y="1892634"/>
            <a:ext cx="5043394" cy="32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8675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868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869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46288" y="2465388"/>
            <a:ext cx="3233737" cy="4200525"/>
            <a:chOff x="1289" y="1553"/>
            <a:chExt cx="2037" cy="2646"/>
          </a:xfrm>
        </p:grpSpPr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771" y="1553"/>
              <a:ext cx="0" cy="2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289" y="3559"/>
              <a:ext cx="2037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FF0000"/>
                  </a:solidFill>
                  <a:latin typeface="Arial" charset="0"/>
                </a:rPr>
                <a:t>Vlnová délka přestává být mnohem menší než běžné velikosti technických </a:t>
              </a:r>
              <a:r>
                <a:rPr lang="cs-CZ" sz="2000" dirty="0">
                  <a:solidFill>
                    <a:srgbClr val="FF0000"/>
                  </a:solidFill>
                  <a:latin typeface="Arial" charset="0"/>
                </a:rPr>
                <a:t>prvků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48325" y="2465388"/>
            <a:ext cx="3359149" cy="4195763"/>
            <a:chOff x="3558" y="1553"/>
            <a:chExt cx="2116" cy="2643"/>
          </a:xfrm>
        </p:grpSpPr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4246" y="1553"/>
              <a:ext cx="0" cy="220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3558" y="3556"/>
              <a:ext cx="2116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9900CC"/>
                  </a:solidFill>
                  <a:latin typeface="Arial" charset="0"/>
                </a:rPr>
                <a:t>Vlnová délka přestává být mnohem větší než meziatomové </a:t>
              </a:r>
              <a:r>
                <a:rPr lang="cs-CZ" sz="2000" dirty="0">
                  <a:solidFill>
                    <a:srgbClr val="9900CC"/>
                  </a:solidFill>
                  <a:latin typeface="Arial" charset="0"/>
                </a:rPr>
                <a:t>vzdálenosti</a:t>
              </a:r>
            </a:p>
          </p:txBody>
        </p:sp>
      </p:grp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79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3538" y="646113"/>
            <a:ext cx="8415337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FFFCC"/>
                </a:solidFill>
                <a:latin typeface="Arial" charset="0"/>
              </a:rPr>
              <a:t>Mechanismus interakce optického záření</a:t>
            </a:r>
          </a:p>
          <a:p>
            <a:pPr algn="ctr">
              <a:lnSpc>
                <a:spcPct val="95000"/>
              </a:lnSpc>
            </a:pPr>
            <a:r>
              <a:rPr lang="cs-CZ" b="1" dirty="0">
                <a:solidFill>
                  <a:srgbClr val="FFFFCC"/>
                </a:solidFill>
                <a:latin typeface="Arial" charset="0"/>
              </a:rPr>
              <a:t>s látkami </a:t>
            </a:r>
          </a:p>
          <a:p>
            <a:pPr algn="ctr">
              <a:lnSpc>
                <a:spcPct val="95000"/>
              </a:lnSpc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(podle klasické fyziky zdánlivě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zřejmý)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3050" y="2736850"/>
            <a:ext cx="8596313" cy="2644775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          </a:t>
            </a:r>
            <a:r>
              <a:rPr lang="cs-CZ" sz="2000" dirty="0">
                <a:latin typeface="Arial" charset="0"/>
              </a:rPr>
              <a:t>Optické záření  - </a:t>
            </a:r>
            <a:r>
              <a:rPr lang="cs-CZ" sz="2000" b="1" dirty="0">
                <a:latin typeface="Arial" charset="0"/>
              </a:rPr>
              <a:t>proměnné </a:t>
            </a:r>
            <a:r>
              <a:rPr lang="cs-CZ" sz="2000" b="1" dirty="0" smtClean="0">
                <a:latin typeface="Arial" charset="0"/>
              </a:rPr>
              <a:t>elektromagnetické pole</a:t>
            </a:r>
            <a:endParaRPr lang="cs-CZ" sz="2000" b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	        </a:t>
            </a:r>
            <a:r>
              <a:rPr lang="cs-CZ" sz="2000" dirty="0" smtClean="0">
                <a:latin typeface="Arial" charset="0"/>
              </a:rPr>
              <a:t>působí tedy na elektrické náboje a vyvolává</a:t>
            </a:r>
            <a:endParaRPr lang="cs-CZ" sz="2000" dirty="0">
              <a:latin typeface="Arial" charset="0"/>
            </a:endParaRPr>
          </a:p>
          <a:p>
            <a:r>
              <a:rPr lang="cs-CZ" sz="2000" b="1" dirty="0" smtClean="0">
                <a:latin typeface="Arial" charset="0"/>
              </a:rPr>
              <a:t>		vynucené oscilace </a:t>
            </a:r>
            <a:r>
              <a:rPr lang="en-US" sz="2000" b="1" dirty="0" err="1" smtClean="0">
                <a:latin typeface="Arial" charset="0"/>
              </a:rPr>
              <a:t>nabit</a:t>
            </a:r>
            <a:r>
              <a:rPr lang="cs-CZ" sz="2000" b="1" dirty="0" err="1" smtClean="0">
                <a:latin typeface="Arial" charset="0"/>
              </a:rPr>
              <a:t>ých</a:t>
            </a:r>
            <a:r>
              <a:rPr lang="cs-CZ" sz="2000" b="1" dirty="0" smtClean="0">
                <a:latin typeface="Arial" charset="0"/>
              </a:rPr>
              <a:t> částí atomů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Následek: změna vnitřní energie atomu či </a:t>
            </a:r>
            <a:r>
              <a:rPr lang="cs-CZ" sz="2000" dirty="0" smtClean="0">
                <a:latin typeface="Arial" charset="0"/>
              </a:rPr>
              <a:t>molekuly;</a:t>
            </a: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		</a:t>
            </a:r>
            <a:r>
              <a:rPr lang="cs-CZ" sz="2000" dirty="0" smtClean="0">
                <a:latin typeface="Arial" charset="0"/>
              </a:rPr>
              <a:t>oscilující náboje emitují elektromagnetické </a:t>
            </a:r>
            <a:r>
              <a:rPr lang="cs-CZ" sz="2000" dirty="0">
                <a:latin typeface="Arial" charset="0"/>
              </a:rPr>
              <a:t>záření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5534"/>
            <a:ext cx="91440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Krize klasick</a:t>
            </a:r>
            <a:r>
              <a:rPr lang="cs-CZ" sz="3200" b="1" dirty="0" smtClean="0">
                <a:solidFill>
                  <a:srgbClr val="FFFF99"/>
                </a:solidFill>
              </a:rPr>
              <a:t>é</a:t>
            </a: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 fyziky na přelomu </a:t>
            </a:r>
            <a:br>
              <a:rPr lang="cs-CZ" sz="3200" b="1" dirty="0" smtClean="0">
                <a:solidFill>
                  <a:srgbClr val="FFFF99"/>
                </a:solidFill>
                <a:latin typeface="Arial" charset="0"/>
              </a:rPr>
            </a:br>
            <a:r>
              <a:rPr lang="cs-CZ" sz="3200" b="1" dirty="0" smtClean="0">
                <a:solidFill>
                  <a:srgbClr val="FFFF99"/>
                </a:solidFill>
                <a:latin typeface="Arial" charset="0"/>
              </a:rPr>
              <a:t>19. a 20. stolet</a:t>
            </a:r>
            <a:r>
              <a:rPr lang="cs-CZ" sz="3200" b="1" dirty="0" smtClean="0">
                <a:solidFill>
                  <a:srgbClr val="FFFF99"/>
                </a:solidFill>
              </a:rPr>
              <a:t>í</a:t>
            </a:r>
            <a:endParaRPr lang="en-US" sz="3200" b="1" dirty="0" smtClean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9400" y="3293769"/>
            <a:ext cx="8680450" cy="3235325"/>
          </a:xfrm>
          <a:prstGeom prst="rect">
            <a:avLst/>
          </a:prstGeom>
          <a:solidFill>
            <a:srgbClr val="000050"/>
          </a:solidFill>
          <a:ln w="3175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Jevy týkající se absorpce či emise optického záření, které klasická fyzika neuměla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vysvělit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Spektrální tvar tepelného záření absolutně černého 	tělesa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Existence dlouhovlnné hrany 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fotoelektr</a:t>
            </a:r>
            <a:r>
              <a:rPr lang="en-US" sz="2400" dirty="0" err="1" smtClean="0">
                <a:solidFill>
                  <a:srgbClr val="FFFFCC"/>
                </a:solidFill>
                <a:latin typeface="Arial" charset="0"/>
              </a:rPr>
              <a:t>ick</a:t>
            </a:r>
            <a:r>
              <a:rPr lang="cs-CZ" sz="2400" dirty="0" err="1" smtClean="0">
                <a:solidFill>
                  <a:srgbClr val="FFFFCC"/>
                </a:solidFill>
                <a:latin typeface="Arial" charset="0"/>
              </a:rPr>
              <a:t>ého</a:t>
            </a:r>
            <a:r>
              <a:rPr lang="cs-CZ" sz="24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jevu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FontTx/>
              <a:buChar char="•"/>
              <a:tabLst>
                <a:tab pos="900113" algn="l"/>
              </a:tabLst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Stabilita atomů a jejich </a:t>
            </a:r>
            <a:r>
              <a:rPr lang="cs-CZ" sz="2400" dirty="0" err="1">
                <a:solidFill>
                  <a:srgbClr val="FFFFCC"/>
                </a:solidFill>
                <a:latin typeface="Arial" charset="0"/>
              </a:rPr>
              <a:t>čarová</a:t>
            </a:r>
            <a:r>
              <a:rPr lang="cs-CZ" sz="2400" dirty="0">
                <a:solidFill>
                  <a:srgbClr val="FFFFCC"/>
                </a:solidFill>
                <a:latin typeface="Arial" charset="0"/>
              </a:rPr>
              <a:t> emisní a absorpční spektra</a:t>
            </a:r>
          </a:p>
          <a:p>
            <a:pPr>
              <a:spcBef>
                <a:spcPct val="50000"/>
              </a:spcBef>
              <a:buClr>
                <a:srgbClr val="FFCC99"/>
              </a:buClr>
              <a:tabLst>
                <a:tab pos="900113" algn="l"/>
              </a:tabLst>
            </a:pPr>
            <a:endParaRPr lang="cs-CZ" sz="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3180" y="125983"/>
            <a:ext cx="8693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>
                <a:solidFill>
                  <a:schemeClr val="bg1"/>
                </a:solidFill>
                <a:latin typeface="Arial" charset="0"/>
              </a:rPr>
              <a:t>Zjistilo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se však,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že některé optické jevy související </a:t>
            </a:r>
            <a:br>
              <a:rPr lang="cs-CZ" dirty="0">
                <a:solidFill>
                  <a:schemeClr val="bg1"/>
                </a:solidFill>
                <a:latin typeface="Arial" charset="0"/>
              </a:rPr>
            </a:br>
            <a:r>
              <a:rPr lang="cs-CZ" dirty="0">
                <a:solidFill>
                  <a:schemeClr val="bg1"/>
                </a:solidFill>
                <a:latin typeface="Arial" charset="0"/>
              </a:rPr>
              <a:t>s předáváním energie mezi optickým zářením a látkami nelze pomocí klasické fyziky vysvětlit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50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  <a:latin typeface="Arial" charset="0"/>
              </a:rPr>
              <a:t>Každé těleso o nenulové absolutní teplotě vysílá elektromagnetické záření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Tepeln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zdroje</a:t>
            </a:r>
            <a:endParaRPr lang="cs-CZ" sz="3600" smtClean="0">
              <a:solidFill>
                <a:schemeClr val="bg1"/>
              </a:solidFill>
            </a:endParaRPr>
          </a:p>
        </p:txBody>
      </p:sp>
      <p:grpSp>
        <p:nvGrpSpPr>
          <p:cNvPr id="6148" name="Group 28"/>
          <p:cNvGrpSpPr>
            <a:grpSpLocks/>
          </p:cNvGrpSpPr>
          <p:nvPr/>
        </p:nvGrpSpPr>
        <p:grpSpPr bwMode="auto">
          <a:xfrm>
            <a:off x="457200" y="1768475"/>
            <a:ext cx="8229600" cy="4848225"/>
            <a:chOff x="288" y="1114"/>
            <a:chExt cx="5184" cy="3054"/>
          </a:xfrm>
        </p:grpSpPr>
        <p:sp>
          <p:nvSpPr>
            <p:cNvPr id="6166" name="Text Box 5"/>
            <p:cNvSpPr txBox="1">
              <a:spLocks noChangeArrowheads="1"/>
            </p:cNvSpPr>
            <p:nvPr/>
          </p:nvSpPr>
          <p:spPr bwMode="auto">
            <a:xfrm>
              <a:off x="288" y="1114"/>
              <a:ext cx="5184" cy="3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CC33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/>
                <a:t>             </a:t>
              </a:r>
              <a:endParaRPr lang="cs-CZ" sz="240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6167" name="Object 7"/>
            <p:cNvGraphicFramePr>
              <a:graphicFrameLocks noChangeAspect="1"/>
            </p:cNvGraphicFramePr>
            <p:nvPr/>
          </p:nvGraphicFramePr>
          <p:xfrm>
            <a:off x="1203" y="1816"/>
            <a:ext cx="21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r:id="rId3" imgW="1866900" imgH="292100" progId="">
                    <p:embed/>
                  </p:oleObj>
                </mc:Choice>
                <mc:Fallback>
                  <p:oleObj r:id="rId3" imgW="1866900" imgH="292100" progId="">
                    <p:embed/>
                    <p:pic>
                      <p:nvPicPr>
                        <p:cNvPr id="61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" y="1816"/>
                          <a:ext cx="217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614363" y="1912938"/>
            <a:ext cx="8529637" cy="804862"/>
            <a:chOff x="387" y="1205"/>
            <a:chExt cx="5373" cy="507"/>
          </a:xfrm>
        </p:grpSpPr>
        <p:sp>
          <p:nvSpPr>
            <p:cNvPr id="6163" name="AutoShape 12"/>
            <p:cNvSpPr>
              <a:spLocks noChangeArrowheads="1"/>
            </p:cNvSpPr>
            <p:nvPr/>
          </p:nvSpPr>
          <p:spPr bwMode="auto">
            <a:xfrm>
              <a:off x="1927" y="1273"/>
              <a:ext cx="953" cy="318"/>
            </a:xfrm>
            <a:prstGeom prst="wedgeRoundRectCallout">
              <a:avLst>
                <a:gd name="adj1" fmla="val 2255"/>
                <a:gd name="adj2" fmla="val 12704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3300"/>
                  </a:solidFill>
                  <a:latin typeface="Arial" charset="0"/>
                </a:rPr>
                <a:t>emisivita</a:t>
              </a:r>
            </a:p>
          </p:txBody>
        </p:sp>
        <p:sp>
          <p:nvSpPr>
            <p:cNvPr id="6164" name="AutoShape 13"/>
            <p:cNvSpPr>
              <a:spLocks noChangeArrowheads="1"/>
            </p:cNvSpPr>
            <p:nvPr/>
          </p:nvSpPr>
          <p:spPr bwMode="auto">
            <a:xfrm>
              <a:off x="3002" y="1205"/>
              <a:ext cx="2758" cy="507"/>
            </a:xfrm>
            <a:prstGeom prst="wedgeRoundRectCallout">
              <a:avLst>
                <a:gd name="adj1" fmla="val -43801"/>
                <a:gd name="adj2" fmla="val 78995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funkce teploty nezávislá na povrchu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5" name="AutoShape 19"/>
            <p:cNvSpPr>
              <a:spLocks noChangeArrowheads="1"/>
            </p:cNvSpPr>
            <p:nvPr/>
          </p:nvSpPr>
          <p:spPr bwMode="auto">
            <a:xfrm>
              <a:off x="387" y="1272"/>
              <a:ext cx="1322" cy="318"/>
            </a:xfrm>
            <a:prstGeom prst="wedgeRoundRectCallout">
              <a:avLst>
                <a:gd name="adj1" fmla="val 27986"/>
                <a:gd name="adj2" fmla="val 11320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zářivost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1020763" y="3724275"/>
            <a:ext cx="5216525" cy="504825"/>
          </a:xfrm>
          <a:prstGeom prst="wedgeRoundRectCallout">
            <a:avLst>
              <a:gd name="adj1" fmla="val 21727"/>
              <a:gd name="adj2" fmla="val -109750"/>
              <a:gd name="adj3" fmla="val 16667"/>
            </a:avLst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z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áření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 absolutně černého tělesa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4257676" y="2716213"/>
            <a:ext cx="1198563" cy="9144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11200" y="4098925"/>
            <a:ext cx="7566025" cy="974725"/>
            <a:chOff x="448" y="2582"/>
            <a:chExt cx="4766" cy="614"/>
          </a:xfrm>
        </p:grpSpPr>
        <p:graphicFrame>
          <p:nvGraphicFramePr>
            <p:cNvPr id="6158" name="Object 9"/>
            <p:cNvGraphicFramePr>
              <a:graphicFrameLocks noChangeAspect="1"/>
            </p:cNvGraphicFramePr>
            <p:nvPr/>
          </p:nvGraphicFramePr>
          <p:xfrm>
            <a:off x="2228" y="2863"/>
            <a:ext cx="156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Equation" r:id="rId5" imgW="1295400" imgH="279400" progId="">
                    <p:embed/>
                  </p:oleObj>
                </mc:Choice>
                <mc:Fallback>
                  <p:oleObj name="Equation" r:id="rId5" imgW="1295400" imgH="279400" progId="">
                    <p:embed/>
                    <p:pic>
                      <p:nvPicPr>
                        <p:cNvPr id="615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2863"/>
                          <a:ext cx="1560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AutoShape 14"/>
            <p:cNvSpPr>
              <a:spLocks noChangeArrowheads="1"/>
            </p:cNvSpPr>
            <p:nvPr/>
          </p:nvSpPr>
          <p:spPr bwMode="auto">
            <a:xfrm>
              <a:off x="3963" y="2582"/>
              <a:ext cx="1251" cy="318"/>
            </a:xfrm>
            <a:prstGeom prst="wedgeRoundRectCallout">
              <a:avLst>
                <a:gd name="adj1" fmla="val -70384"/>
                <a:gd name="adj2" fmla="val 73269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absorptivita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8" y="2853"/>
              <a:ext cx="1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Kirchhoffův zákon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1293813" y="4837113"/>
            <a:ext cx="7281862" cy="1225550"/>
            <a:chOff x="815" y="3047"/>
            <a:chExt cx="4587" cy="772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2880" y="3475"/>
            <a:ext cx="1968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r:id="rId7" imgW="1523339" imgH="266584" progId="">
                    <p:embed/>
                  </p:oleObj>
                </mc:Choice>
                <mc:Fallback>
                  <p:oleObj r:id="rId7" imgW="1523339" imgH="266584" progId="">
                    <p:embed/>
                    <p:pic>
                      <p:nvPicPr>
                        <p:cNvPr id="615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475"/>
                          <a:ext cx="1968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AutoShape 15"/>
            <p:cNvSpPr>
              <a:spLocks noChangeArrowheads="1"/>
            </p:cNvSpPr>
            <p:nvPr/>
          </p:nvSpPr>
          <p:spPr bwMode="auto">
            <a:xfrm>
              <a:off x="4077" y="3047"/>
              <a:ext cx="1325" cy="318"/>
            </a:xfrm>
            <a:prstGeom prst="wedgeRoundRectCallout">
              <a:avLst>
                <a:gd name="adj1" fmla="val -32736"/>
                <a:gd name="adj2" fmla="val 97801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reflektivita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6157" name="Text Box 23"/>
            <p:cNvSpPr txBox="1">
              <a:spLocks noChangeArrowheads="1"/>
            </p:cNvSpPr>
            <p:nvPr/>
          </p:nvSpPr>
          <p:spPr bwMode="auto">
            <a:xfrm>
              <a:off x="815" y="3511"/>
              <a:ext cx="19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latin typeface="Arial" charset="0"/>
                </a:rPr>
                <a:t>neprůhledné těleso:</a:t>
              </a:r>
              <a:endParaRPr lang="en-US" sz="2400">
                <a:latin typeface="Arial" charset="0"/>
              </a:endParaRPr>
            </a:p>
          </p:txBody>
        </p:sp>
      </p:grpSp>
      <p:sp>
        <p:nvSpPr>
          <p:cNvPr id="6153" name="TextovéPole 22"/>
          <p:cNvSpPr txBox="1">
            <a:spLocks noChangeArrowheads="1"/>
          </p:cNvSpPr>
          <p:nvPr/>
        </p:nvSpPr>
        <p:spPr bwMode="auto">
          <a:xfrm>
            <a:off x="3257550" y="2843213"/>
            <a:ext cx="277813" cy="504825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r>
              <a:rPr lang="cs-CZ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TextovéPole 23"/>
          <p:cNvSpPr txBox="1">
            <a:spLocks noChangeArrowheads="1"/>
          </p:cNvSpPr>
          <p:nvPr/>
        </p:nvSpPr>
        <p:spPr bwMode="auto">
          <a:xfrm>
            <a:off x="3527425" y="4535488"/>
            <a:ext cx="277813" cy="431800"/>
          </a:xfrm>
          <a:prstGeom prst="rect">
            <a:avLst/>
          </a:prstGeom>
          <a:solidFill>
            <a:srgbClr val="FFF8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cs-CZ" dirty="0">
                <a:latin typeface="Script MT Bold" pitchFamily="66" charset="0"/>
                <a:ea typeface="Calibri" pitchFamily="34" charset="0"/>
                <a:cs typeface="Times New Roman" pitchFamily="18" charset="0"/>
              </a:rPr>
              <a:t>E</a:t>
            </a:r>
            <a:endParaRPr lang="cs-CZ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2" grpId="0" animBg="1"/>
      <p:bldP spid="6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81100" y="993775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400">
                <a:solidFill>
                  <a:schemeClr val="bg1"/>
                </a:solidFill>
                <a:latin typeface="Arial" charset="0"/>
              </a:rPr>
              <a:t>Technická realizace:</a:t>
            </a:r>
            <a:r>
              <a:rPr lang="cs-CZ" sz="2400" b="1">
                <a:solidFill>
                  <a:schemeClr val="bg1"/>
                </a:solidFill>
                <a:latin typeface="Arial" charset="0"/>
              </a:rPr>
              <a:t> vyhřívaná dutina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03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Absolutně čern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</a:t>
            </a: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těleso</a:t>
            </a:r>
            <a:endParaRPr lang="cs-CZ" sz="3600" smtClean="0">
              <a:solidFill>
                <a:schemeClr val="bg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768475"/>
            <a:ext cx="8229600" cy="484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>
              <a:solidFill>
                <a:srgbClr val="CC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endParaRPr lang="cs-CZ" sz="2400"/>
          </a:p>
          <a:p>
            <a:pPr>
              <a:spcBef>
                <a:spcPct val="50000"/>
              </a:spcBef>
            </a:pPr>
            <a:r>
              <a:rPr lang="cs-CZ" sz="2400"/>
              <a:t>             </a:t>
            </a:r>
            <a:endParaRPr lang="cs-CZ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/>
        </p:nvGraphicFramePr>
        <p:xfrm>
          <a:off x="1611313" y="2051050"/>
          <a:ext cx="55149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SPW 8.0 Graph" r:id="rId3" imgW="5515661" imgH="4267505" progId="SigmaPlotGraphicObject.11">
                  <p:embed/>
                </p:oleObj>
              </mc:Choice>
              <mc:Fallback>
                <p:oleObj name="SPW 8.0 Graph" r:id="rId3" imgW="5515661" imgH="4267505" progId="SigmaPlotGraphicObject.11">
                  <p:embed/>
                  <p:pic>
                    <p:nvPicPr>
                      <p:cNvPr id="71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51050"/>
                        <a:ext cx="55149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12"/>
          <p:cNvSpPr>
            <a:spLocks noChangeArrowheads="1"/>
          </p:cNvSpPr>
          <p:nvPr/>
        </p:nvSpPr>
        <p:spPr bwMode="auto">
          <a:xfrm>
            <a:off x="4572000" y="2363788"/>
            <a:ext cx="4378325" cy="1282700"/>
          </a:xfrm>
          <a:prstGeom prst="wedgeRoundRectCallout">
            <a:avLst>
              <a:gd name="adj1" fmla="val -61347"/>
              <a:gd name="adj2" fmla="val 115718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Předpověď podle klasické fyziky</a:t>
            </a:r>
          </a:p>
          <a:p>
            <a:pPr algn="ctr"/>
            <a:r>
              <a:rPr lang="cs-CZ" sz="2400" b="1">
                <a:solidFill>
                  <a:srgbClr val="FF0000"/>
                </a:solidFill>
                <a:latin typeface="Arial" charset="0"/>
              </a:rPr>
              <a:t>„ultrafialová katastrofa“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7" name="AutoShape 13"/>
          <p:cNvSpPr>
            <a:spLocks noChangeArrowheads="1"/>
          </p:cNvSpPr>
          <p:nvPr/>
        </p:nvSpPr>
        <p:spPr bwMode="auto">
          <a:xfrm>
            <a:off x="735013" y="2058988"/>
            <a:ext cx="2014537" cy="509587"/>
          </a:xfrm>
          <a:prstGeom prst="wedgeRoundRectCallout">
            <a:avLst>
              <a:gd name="adj1" fmla="val 67810"/>
              <a:gd name="adj2" fmla="val 419472"/>
              <a:gd name="adj3" fmla="val 16667"/>
            </a:avLst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cs-CZ" sz="2400">
                <a:solidFill>
                  <a:srgbClr val="CC3300"/>
                </a:solidFill>
                <a:latin typeface="Arial" charset="0"/>
              </a:rPr>
              <a:t>Experiment</a:t>
            </a:r>
            <a:endParaRPr lang="en-US" sz="2400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63353" y="91541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Planckův vyzařovac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158291" y="192441"/>
            <a:ext cx="2625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Max Planck: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12812" y="2010175"/>
            <a:ext cx="8229600" cy="4665663"/>
            <a:chOff x="288" y="1160"/>
            <a:chExt cx="5184" cy="2939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288" y="1160"/>
              <a:ext cx="5184" cy="29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Planckův zákon</a:t>
              </a: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r>
                <a:rPr lang="cs-CZ" sz="2400">
                  <a:solidFill>
                    <a:srgbClr val="990033"/>
                  </a:solidFill>
                  <a:latin typeface="Arial" charset="0"/>
                </a:rPr>
                <a:t>Teoreticky lze odvodit za </a:t>
              </a:r>
              <a:r>
                <a:rPr lang="cs-CZ" sz="2400" b="1">
                  <a:solidFill>
                    <a:srgbClr val="990033"/>
                  </a:solidFill>
                  <a:latin typeface="Arial" charset="0"/>
                </a:rPr>
                <a:t>předpokladu kvantování energie elektromagnetického záření</a:t>
              </a:r>
            </a:p>
            <a:p>
              <a:pPr>
                <a:spcBef>
                  <a:spcPct val="50000"/>
                </a:spcBef>
              </a:pPr>
              <a:endParaRPr lang="cs-CZ" sz="2400">
                <a:solidFill>
                  <a:srgbClr val="990033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cs-CZ" sz="2400"/>
            </a:p>
            <a:p>
              <a:pPr>
                <a:spcBef>
                  <a:spcPct val="50000"/>
                </a:spcBef>
              </a:pPr>
              <a:endParaRPr lang="cs-CZ" sz="2400"/>
            </a:p>
          </p:txBody>
        </p:sp>
        <p:graphicFrame>
          <p:nvGraphicFramePr>
            <p:cNvPr id="8200" name="Object 12"/>
            <p:cNvGraphicFramePr>
              <a:graphicFrameLocks noChangeAspect="1"/>
            </p:cNvGraphicFramePr>
            <p:nvPr/>
          </p:nvGraphicFramePr>
          <p:xfrm>
            <a:off x="1456" y="1599"/>
            <a:ext cx="2437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6" name="Equation" r:id="rId3" imgW="1905000" imgH="571500" progId="">
                    <p:embed/>
                  </p:oleObj>
                </mc:Choice>
                <mc:Fallback>
                  <p:oleObj name="Equation" r:id="rId3" imgW="1905000" imgH="571500" progId="">
                    <p:embed/>
                    <p:pic>
                      <p:nvPicPr>
                        <p:cNvPr id="820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599"/>
                          <a:ext cx="2437" cy="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1" name="AutoShape 13"/>
            <p:cNvSpPr>
              <a:spLocks noChangeArrowheads="1"/>
            </p:cNvSpPr>
            <p:nvPr/>
          </p:nvSpPr>
          <p:spPr bwMode="auto">
            <a:xfrm>
              <a:off x="2254" y="3597"/>
              <a:ext cx="2037" cy="318"/>
            </a:xfrm>
            <a:prstGeom prst="wedgeRoundRectCallout">
              <a:avLst>
                <a:gd name="adj1" fmla="val -47738"/>
                <a:gd name="adj2" fmla="val -1341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CC3300"/>
                  </a:solidFill>
                  <a:latin typeface="Arial" charset="0"/>
                </a:rPr>
                <a:t>Planckova konstanta</a:t>
              </a:r>
              <a:endParaRPr lang="en-US" sz="2400">
                <a:solidFill>
                  <a:srgbClr val="CC3300"/>
                </a:solidFill>
                <a:latin typeface="Arial" charset="0"/>
              </a:endParaRPr>
            </a:p>
          </p:txBody>
        </p:sp>
        <p:graphicFrame>
          <p:nvGraphicFramePr>
            <p:cNvPr id="8202" name="Object 16"/>
            <p:cNvGraphicFramePr>
              <a:graphicFrameLocks noChangeAspect="1"/>
            </p:cNvGraphicFramePr>
            <p:nvPr/>
          </p:nvGraphicFramePr>
          <p:xfrm>
            <a:off x="1328" y="3020"/>
            <a:ext cx="3364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" name="Equation" r:id="rId5" imgW="1968500" imgH="241300" progId="">
                    <p:embed/>
                  </p:oleObj>
                </mc:Choice>
                <mc:Fallback>
                  <p:oleObj name="Equation" r:id="rId5" imgW="1968500" imgH="241300" progId="">
                    <p:embed/>
                    <p:pic>
                      <p:nvPicPr>
                        <p:cNvPr id="820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3020"/>
                          <a:ext cx="3364" cy="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Obrázek 10" descr="planck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585" y="36000"/>
            <a:ext cx="1420538" cy="1894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82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chemeClr val="tx2"/>
                </a:solidFill>
                <a:cs typeface="Arial" charset="0"/>
              </a:rPr>
              <a:t> </a:t>
            </a:r>
            <a:endParaRPr lang="cs-CZ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88925"/>
            <a:ext cx="8642350" cy="836613"/>
          </a:xfrm>
        </p:spPr>
        <p:txBody>
          <a:bodyPr/>
          <a:lstStyle/>
          <a:p>
            <a:pPr>
              <a:defRPr/>
            </a:pPr>
            <a: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Fotoelektrický jev</a:t>
            </a:r>
            <a:br>
              <a:rPr lang="cs-CZ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(vněj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ší</a:t>
            </a:r>
            <a:r>
              <a:rPr lang="cs-CZ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fotoefekt)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638" y="1473693"/>
            <a:ext cx="8699500" cy="5078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Foton </a:t>
            </a:r>
            <a:r>
              <a:rPr lang="cs-CZ" sz="2400" dirty="0">
                <a:latin typeface="Arial" charset="0"/>
                <a:cs typeface="Arial" charset="0"/>
              </a:rPr>
              <a:t>předá energii vodivostnímu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elektronu v kovu a ten je emitován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Arial" charset="0"/>
                <a:cs typeface="Arial" charset="0"/>
              </a:rPr>
              <a:t> do vakua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Při </a:t>
            </a:r>
            <a:r>
              <a:rPr lang="cs-CZ" sz="2400" dirty="0">
                <a:latin typeface="Arial" charset="0"/>
                <a:cs typeface="Arial" charset="0"/>
              </a:rPr>
              <a:t>zvětšování vlnové délky </a:t>
            </a:r>
            <a:r>
              <a:rPr lang="cs-CZ" sz="2400" dirty="0" smtClean="0">
                <a:latin typeface="Arial" charset="0"/>
                <a:cs typeface="Arial" charset="0"/>
              </a:rPr>
              <a:t>působícího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záření </a:t>
            </a:r>
            <a:r>
              <a:rPr lang="cs-CZ" sz="2400" dirty="0">
                <a:latin typeface="Arial" charset="0"/>
                <a:cs typeface="Arial" charset="0"/>
              </a:rPr>
              <a:t>po překročení určité hodnoty </a:t>
            </a:r>
            <a:endParaRPr lang="cs-CZ" sz="2400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dirty="0">
                <a:latin typeface="Arial" charset="0"/>
                <a:cs typeface="Arial" charset="0"/>
              </a:rPr>
              <a:t>závisí na druhu kovu) jev </a:t>
            </a:r>
            <a:r>
              <a:rPr lang="cs-CZ" sz="2400" dirty="0" smtClean="0">
                <a:latin typeface="Arial" charset="0"/>
                <a:cs typeface="Arial" charset="0"/>
              </a:rPr>
              <a:t>mizí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s-CZ" sz="24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latin typeface="Arial" charset="0"/>
                <a:cs typeface="Arial" charset="0"/>
              </a:rPr>
              <a:t>Dlouhovlnná hrana fotoefektu (nelze klasicky vysvětlit)</a:t>
            </a:r>
            <a:endParaRPr lang="en-US" sz="2400" b="1" i="1" dirty="0">
              <a:latin typeface="Arial" charset="0"/>
              <a:cs typeface="Arial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857783" y="1659184"/>
          <a:ext cx="294640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58" t="43045" r="33858" b="4199"/>
                      <a:stretch>
                        <a:fillRect/>
                      </a:stretch>
                    </p:blipFill>
                    <p:spPr bwMode="auto">
                      <a:xfrm>
                        <a:off x="5857783" y="1659184"/>
                        <a:ext cx="2946400" cy="3616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28" y="2074432"/>
            <a:ext cx="6896952" cy="4662604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361349" y="3854422"/>
            <a:ext cx="1197255" cy="397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361349" y="4207060"/>
            <a:ext cx="5744728" cy="243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09204" y="870010"/>
            <a:ext cx="7634796" cy="1016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Kvantov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povaha neelastick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interakce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58604" y="284085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" name="Obrázek 16" descr="Albert_Einstein_(Nobel).png"/>
          <p:cNvPicPr>
            <a:picLocks noChangeAspect="1"/>
          </p:cNvPicPr>
          <p:nvPr/>
        </p:nvPicPr>
        <p:blipFill>
          <a:blip r:embed="rId2" cstate="print">
            <a:lum bright="21000" contrast="-20000"/>
          </a:blip>
          <a:stretch>
            <a:fillRect/>
          </a:stretch>
        </p:blipFill>
        <p:spPr>
          <a:xfrm>
            <a:off x="133165" y="124288"/>
            <a:ext cx="1331649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28" y="2074432"/>
            <a:ext cx="6896952" cy="466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1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2226" name="Picture 2" descr="http://edu.techmania.cz/sites/default/files/styles/extra_large/public/podrobnosti/insert/25.jpg?itok=O82n8-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48" y="3735509"/>
            <a:ext cx="5481965" cy="269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ep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6" y="373810"/>
            <a:ext cx="22177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55" y="118268"/>
            <a:ext cx="13604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ep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9" y="4837014"/>
            <a:ext cx="2260600" cy="16827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5" descr="Pep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42" y="4837014"/>
            <a:ext cx="2132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e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86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krajina_z_druz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4942" r="4871" b="4942"/>
          <a:stretch>
            <a:fillRect/>
          </a:stretch>
        </p:blipFill>
        <p:spPr bwMode="auto">
          <a:xfrm>
            <a:off x="6629624" y="4458220"/>
            <a:ext cx="2235200" cy="21971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2" descr="zarov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17500"/>
            <a:ext cx="122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87375" y="2405063"/>
            <a:ext cx="8001000" cy="22467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57200" algn="ctr">
              <a:spcBef>
                <a:spcPts val="0"/>
              </a:spcBef>
              <a:buClr>
                <a:srgbClr val="FFCC99"/>
              </a:buClr>
              <a:defRPr/>
            </a:pP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Optika je vědecká </a:t>
            </a:r>
            <a:r>
              <a:rPr lang="cs-CZ" sz="2800" dirty="0">
                <a:solidFill>
                  <a:srgbClr val="FFFFCC"/>
                </a:solidFill>
                <a:latin typeface="Arial" charset="0"/>
              </a:rPr>
              <a:t>disciplína zabývající se </a:t>
            </a:r>
            <a:r>
              <a:rPr lang="cs-CZ" sz="2800" b="1" dirty="0" smtClean="0">
                <a:solidFill>
                  <a:srgbClr val="FFC000"/>
                </a:solidFill>
                <a:latin typeface="Arial" charset="0"/>
              </a:rPr>
              <a:t>světlem</a:t>
            </a:r>
          </a:p>
          <a:p>
            <a:pPr indent="-457200" algn="just">
              <a:spcBef>
                <a:spcPts val="0"/>
              </a:spcBef>
              <a:buClr>
                <a:srgbClr val="FFCC99"/>
              </a:buClr>
              <a:defRPr/>
            </a:pP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800" dirty="0">
                <a:solidFill>
                  <a:srgbClr val="FFFFCC"/>
                </a:solidFill>
                <a:latin typeface="Arial" charset="0"/>
              </a:rPr>
              <a:t>a zářením obdobných vlastností (optické záření) z hlediska jeho vzniku, šíření, interakcí s látkami a technickým využitím.</a:t>
            </a:r>
          </a:p>
        </p:txBody>
      </p:sp>
      <p:pic>
        <p:nvPicPr>
          <p:cNvPr id="11" name="Picture 5" descr="Newtonova sk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298358"/>
            <a:ext cx="1785187" cy="173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43419"/>
            <a:ext cx="9144000" cy="31400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Každý náboj s nenulovým zrychlením se stává zdrojem elektromagnetického záření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>
                <a:solidFill>
                  <a:srgbClr val="FFFFCC"/>
                </a:solidFill>
                <a:latin typeface="Arial" charset="0"/>
              </a:rPr>
              <a:t>Thompsonův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 model – elektrony v klidu, při rozkmitání vyzařují. </a:t>
            </a:r>
            <a:endParaRPr lang="cs-CZ" sz="2000" dirty="0" smtClean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Popřen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objevem atomového jádra.</a:t>
            </a:r>
          </a:p>
          <a:p>
            <a:endParaRPr lang="cs-CZ" sz="2000" dirty="0">
              <a:solidFill>
                <a:srgbClr val="FFFFCC"/>
              </a:solidFill>
              <a:latin typeface="Arial" charset="0"/>
            </a:endParaRPr>
          </a:p>
          <a:p>
            <a:r>
              <a:rPr lang="cs-CZ" sz="2000" dirty="0" err="1" smtClean="0">
                <a:solidFill>
                  <a:srgbClr val="FFFFCC"/>
                </a:solidFill>
                <a:latin typeface="Arial" charset="0"/>
              </a:rPr>
              <a:t>Rutherfordův</a:t>
            </a:r>
            <a:r>
              <a:rPr lang="cs-CZ" sz="20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FFCC"/>
                </a:solidFill>
                <a:latin typeface="Arial" charset="0"/>
              </a:rPr>
              <a:t>(planetární) model atomu – elektrony obíhají po eliptických drahách kolem jádra. </a:t>
            </a:r>
          </a:p>
          <a:p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Podle klasické teorie elektromagnetického pole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však za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méně než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10</a:t>
            </a:r>
            <a:r>
              <a:rPr lang="cs-CZ" sz="2000" b="1" baseline="30000" dirty="0" smtClean="0">
                <a:solidFill>
                  <a:srgbClr val="FFCC66"/>
                </a:solidFill>
                <a:latin typeface="Arial" charset="0"/>
              </a:rPr>
              <a:t>-10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s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předá </a:t>
            </a:r>
            <a:r>
              <a:rPr lang="cs-CZ" sz="2000" b="1" dirty="0">
                <a:solidFill>
                  <a:srgbClr val="FFCC66"/>
                </a:solidFill>
                <a:latin typeface="Arial" charset="0"/>
              </a:rPr>
              <a:t>elektron veškerou kinetickou energii</a:t>
            </a:r>
            <a:r>
              <a:rPr lang="cs-CZ" sz="2000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generovanému </a:t>
            </a:r>
            <a:r>
              <a:rPr lang="cs-CZ" sz="2000" b="1" dirty="0" err="1" smtClean="0">
                <a:solidFill>
                  <a:srgbClr val="FFCC66"/>
                </a:solidFill>
                <a:latin typeface="Arial" charset="0"/>
              </a:rPr>
              <a:t>elmag</a:t>
            </a:r>
            <a:r>
              <a:rPr lang="cs-CZ" sz="2000" b="1" dirty="0" smtClean="0">
                <a:solidFill>
                  <a:srgbClr val="FFCC66"/>
                </a:solidFill>
                <a:latin typeface="Arial" charset="0"/>
              </a:rPr>
              <a:t>. záření!</a:t>
            </a:r>
            <a:endParaRPr lang="en-US" sz="1800" b="1" dirty="0">
              <a:solidFill>
                <a:srgbClr val="FFCC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59293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Vyzařov</a:t>
            </a:r>
            <a:r>
              <a:rPr lang="cs-CZ" sz="3200" b="1" dirty="0" smtClean="0">
                <a:solidFill>
                  <a:schemeClr val="bg1"/>
                </a:solidFill>
              </a:rPr>
              <a:t>á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n</a:t>
            </a:r>
            <a:r>
              <a:rPr lang="cs-CZ" sz="3200" b="1" dirty="0" smtClean="0">
                <a:solidFill>
                  <a:schemeClr val="bg1"/>
                </a:solidFill>
              </a:rPr>
              <a:t>í</a:t>
            </a:r>
            <a:r>
              <a:rPr lang="cs-CZ" sz="3200" b="1" dirty="0" smtClean="0">
                <a:solidFill>
                  <a:schemeClr val="bg1"/>
                </a:solidFill>
                <a:latin typeface="Arial" charset="0"/>
              </a:rPr>
              <a:t> atomů</a:t>
            </a:r>
            <a:endParaRPr lang="en-US" sz="3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376039" y="4488120"/>
            <a:ext cx="7767961" cy="236988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Existují stavy atomů a molekul, kdy nevydávají elektromagnetické záření a tedy si zachovávají vnitřní energii. Tyto stavy se nazývají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stacionární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</a:p>
          <a:p>
            <a:endParaRPr lang="cs-CZ" sz="2000">
              <a:solidFill>
                <a:srgbClr val="FFFFCC"/>
              </a:solidFill>
              <a:latin typeface="Arial" charset="0"/>
            </a:endParaRPr>
          </a:p>
          <a:p>
            <a:r>
              <a:rPr lang="cs-CZ" sz="2000">
                <a:solidFill>
                  <a:srgbClr val="FFFFCC"/>
                </a:solidFill>
                <a:latin typeface="Arial" charset="0"/>
              </a:rPr>
              <a:t>Může docházet ke skokové změně stacionárního stavu, kdy se energetická bilance vyrovná absorpcí nebo emisí fotonu – </a:t>
            </a:r>
            <a:r>
              <a:rPr lang="cs-CZ" sz="2400" b="1">
                <a:solidFill>
                  <a:srgbClr val="FFFF66"/>
                </a:solidFill>
                <a:latin typeface="Arial" charset="0"/>
              </a:rPr>
              <a:t>optické přechody</a:t>
            </a:r>
            <a:r>
              <a:rPr lang="cs-CZ" sz="2000">
                <a:solidFill>
                  <a:srgbClr val="FFFFCC"/>
                </a:solidFill>
                <a:latin typeface="Arial" charset="0"/>
              </a:rPr>
              <a:t>.</a:t>
            </a: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41419" y="3794803"/>
            <a:ext cx="297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Niels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Bohr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Obrázek 5" descr="Niels_Bo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007063"/>
            <a:ext cx="1240588" cy="1754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44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2299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Line 16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Line 17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Text Box 20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09" name="Text Box 22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0" name="Text Box 23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1" name="Text Box 24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2312" name="Text Box 25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Oval 27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72288" y="4221163"/>
            <a:ext cx="1644650" cy="711200"/>
            <a:chOff x="4329" y="2659"/>
            <a:chExt cx="1036" cy="448"/>
          </a:xfrm>
        </p:grpSpPr>
        <p:sp>
          <p:nvSpPr>
            <p:cNvPr id="12297" name="Line 30"/>
            <p:cNvSpPr>
              <a:spLocks noChangeShapeType="1"/>
            </p:cNvSpPr>
            <p:nvPr/>
          </p:nvSpPr>
          <p:spPr bwMode="auto">
            <a:xfrm flipV="1">
              <a:off x="4329" y="2659"/>
              <a:ext cx="0" cy="44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Text Box 31"/>
            <p:cNvSpPr txBox="1">
              <a:spLocks noChangeArrowheads="1"/>
            </p:cNvSpPr>
            <p:nvPr/>
          </p:nvSpPr>
          <p:spPr bwMode="auto">
            <a:xfrm>
              <a:off x="4420" y="2743"/>
              <a:ext cx="9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absorpce</a:t>
              </a: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2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440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96863" y="414338"/>
            <a:ext cx="841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Stacionární stavy atomů a molekul a přechody mezi nimi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01675" y="1673225"/>
            <a:ext cx="3644900" cy="133032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stacionární stavy: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základní stav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- excitované stavy</a:t>
            </a: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01675" y="3429000"/>
            <a:ext cx="3644900" cy="2886075"/>
          </a:xfrm>
          <a:prstGeom prst="rect">
            <a:avLst/>
          </a:prstGeom>
          <a:solidFill>
            <a:schemeClr val="bg1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tx2"/>
                </a:solidFill>
                <a:latin typeface="Arial" charset="0"/>
              </a:rPr>
              <a:t>přechody: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zářivé </a:t>
            </a:r>
            <a:r>
              <a:rPr lang="cs-CZ" sz="240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/>
              <a:t> </a:t>
            </a:r>
            <a:r>
              <a:rPr lang="cs-CZ" sz="2000">
                <a:solidFill>
                  <a:schemeClr val="tx2"/>
                </a:solidFill>
                <a:latin typeface="Arial" charset="0"/>
              </a:rPr>
              <a:t>nezářivé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u="sng">
                <a:solidFill>
                  <a:schemeClr val="tx2"/>
                </a:solidFill>
                <a:latin typeface="Arial" charset="0"/>
              </a:rPr>
              <a:t>zářivé přechody</a:t>
            </a:r>
          </a:p>
          <a:p>
            <a:pPr>
              <a:spcBef>
                <a:spcPct val="50000"/>
              </a:spcBef>
            </a:pPr>
            <a:r>
              <a:rPr lang="cs-CZ" sz="2000">
                <a:solidFill>
                  <a:schemeClr val="tx2"/>
                </a:solidFill>
                <a:latin typeface="Arial" charset="0"/>
              </a:rPr>
              <a:t>      absorpční x emisní</a:t>
            </a:r>
          </a:p>
          <a:p>
            <a:pPr>
              <a:spcBef>
                <a:spcPct val="50000"/>
              </a:spcBef>
            </a:pPr>
            <a:endParaRPr lang="cs-CZ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9"/>
          <p:cNvGraphicFramePr>
            <a:graphicFrameLocks noChangeAspect="1"/>
          </p:cNvGraphicFramePr>
          <p:nvPr/>
        </p:nvGraphicFramePr>
        <p:xfrm>
          <a:off x="941388" y="5422900"/>
          <a:ext cx="3267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3" imgW="1562100" imgH="304800" progId="">
                  <p:embed/>
                </p:oleObj>
              </mc:Choice>
              <mc:Fallback>
                <p:oleObj name="Equation" r:id="rId3" imgW="1562100" imgH="304800" progId="">
                  <p:embed/>
                  <p:pic>
                    <p:nvPicPr>
                      <p:cNvPr id="133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5422900"/>
                        <a:ext cx="3267075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5287963" y="1430338"/>
            <a:ext cx="3292475" cy="5030787"/>
            <a:chOff x="1182" y="745"/>
            <a:chExt cx="2074" cy="3169"/>
          </a:xfrm>
        </p:grpSpPr>
        <p:sp>
          <p:nvSpPr>
            <p:cNvPr id="13322" name="Rectangle 2"/>
            <p:cNvSpPr>
              <a:spLocks noChangeArrowheads="1"/>
            </p:cNvSpPr>
            <p:nvPr/>
          </p:nvSpPr>
          <p:spPr bwMode="auto">
            <a:xfrm>
              <a:off x="1182" y="745"/>
              <a:ext cx="2042" cy="31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1257" y="854"/>
              <a:ext cx="19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Lokalizovaný systém nabitých částic </a:t>
              </a:r>
            </a:p>
            <a:p>
              <a:pPr algn="ctr"/>
              <a:r>
                <a:rPr lang="cs-CZ" sz="2000">
                  <a:solidFill>
                    <a:srgbClr val="FF3300"/>
                  </a:solidFill>
                  <a:latin typeface="Arial" charset="0"/>
                </a:rPr>
                <a:t>(atom, molekula)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1719" y="1509"/>
              <a:ext cx="0" cy="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1801" y="357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800" y="2961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1791" y="2513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8" name="Line 14"/>
            <p:cNvSpPr>
              <a:spLocks noChangeShapeType="1"/>
            </p:cNvSpPr>
            <p:nvPr/>
          </p:nvSpPr>
          <p:spPr bwMode="auto">
            <a:xfrm>
              <a:off x="1800" y="2168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800" y="1745"/>
              <a:ext cx="7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Text Box 16"/>
            <p:cNvSpPr txBox="1">
              <a:spLocks noChangeArrowheads="1"/>
            </p:cNvSpPr>
            <p:nvPr/>
          </p:nvSpPr>
          <p:spPr bwMode="auto">
            <a:xfrm>
              <a:off x="2528" y="3483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0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2553" y="2879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1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2" name="Text Box 18"/>
            <p:cNvSpPr txBox="1">
              <a:spLocks noChangeArrowheads="1"/>
            </p:cNvSpPr>
            <p:nvPr/>
          </p:nvSpPr>
          <p:spPr bwMode="auto">
            <a:xfrm>
              <a:off x="2553" y="2420"/>
              <a:ext cx="1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2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2562" y="2064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3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4" name="Text Box 20"/>
            <p:cNvSpPr txBox="1">
              <a:spLocks noChangeArrowheads="1"/>
            </p:cNvSpPr>
            <p:nvPr/>
          </p:nvSpPr>
          <p:spPr bwMode="auto">
            <a:xfrm>
              <a:off x="2543" y="1652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400" b="1">
                  <a:latin typeface="Arial" charset="0"/>
                </a:rPr>
                <a:t>4</a:t>
              </a:r>
              <a:endParaRPr lang="en-US" sz="1400" b="1">
                <a:latin typeface="Arial" charset="0"/>
              </a:endParaRPr>
            </a:p>
          </p:txBody>
        </p:sp>
        <p:sp>
          <p:nvSpPr>
            <p:cNvPr id="13335" name="Text Box 21"/>
            <p:cNvSpPr txBox="1">
              <a:spLocks noChangeArrowheads="1"/>
            </p:cNvSpPr>
            <p:nvPr/>
          </p:nvSpPr>
          <p:spPr bwMode="auto">
            <a:xfrm rot="-5400000">
              <a:off x="1180" y="3008"/>
              <a:ext cx="7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2000" b="1">
                  <a:solidFill>
                    <a:schemeClr val="bg2"/>
                  </a:solidFill>
                  <a:latin typeface="Arial" charset="0"/>
                </a:rPr>
                <a:t>energie</a:t>
              </a:r>
              <a:r>
                <a:rPr lang="cs-CZ"/>
                <a:t> </a:t>
              </a:r>
              <a:endParaRPr lang="en-US"/>
            </a:p>
          </p:txBody>
        </p:sp>
        <p:sp>
          <p:nvSpPr>
            <p:cNvPr id="13336" name="Line 22"/>
            <p:cNvSpPr>
              <a:spLocks noChangeShapeType="1"/>
            </p:cNvSpPr>
            <p:nvPr/>
          </p:nvSpPr>
          <p:spPr bwMode="auto">
            <a:xfrm flipV="1">
              <a:off x="1610" y="2350"/>
              <a:ext cx="0" cy="42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7" name="Oval 23"/>
            <p:cNvSpPr>
              <a:spLocks noChangeAspect="1" noChangeArrowheads="1"/>
            </p:cNvSpPr>
            <p:nvPr/>
          </p:nvSpPr>
          <p:spPr bwMode="auto">
            <a:xfrm>
              <a:off x="2139" y="2915"/>
              <a:ext cx="79" cy="7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6872288" y="4932363"/>
            <a:ext cx="0" cy="9874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7234238" y="5138738"/>
            <a:ext cx="1036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emise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4475" y="1968500"/>
            <a:ext cx="7335838" cy="38274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2768600" y="2101850"/>
          <a:ext cx="31940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43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101850"/>
                        <a:ext cx="31940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742950" y="2466975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absorpce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94209" y="156762"/>
            <a:ext cx="8770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Základy teorie absorpčních </a:t>
            </a:r>
          </a:p>
          <a:p>
            <a:pPr algn="ctr"/>
            <a:r>
              <a:rPr lang="cs-CZ" sz="3200" b="1" dirty="0">
                <a:solidFill>
                  <a:srgbClr val="FFCC99"/>
                </a:solidFill>
                <a:latin typeface="Arial" charset="0"/>
              </a:rPr>
              <a:t>a emisních přechodů</a:t>
            </a:r>
            <a:endParaRPr lang="en-US" sz="3200" b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8988" y="3794125"/>
            <a:ext cx="5537200" cy="1203325"/>
            <a:chOff x="1037" y="2784"/>
            <a:chExt cx="3488" cy="758"/>
          </a:xfrm>
        </p:grpSpPr>
        <p:graphicFrame>
          <p:nvGraphicFramePr>
            <p:cNvPr id="14353" name="Object 12"/>
            <p:cNvGraphicFramePr>
              <a:graphicFrameLocks noChangeAspect="1"/>
            </p:cNvGraphicFramePr>
            <p:nvPr/>
          </p:nvGraphicFramePr>
          <p:xfrm>
            <a:off x="2058" y="2784"/>
            <a:ext cx="2467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Equation" r:id="rId5" imgW="1828800" imgH="558800" progId="">
                    <p:embed/>
                  </p:oleObj>
                </mc:Choice>
                <mc:Fallback>
                  <p:oleObj name="Equation" r:id="rId5" imgW="1828800" imgH="558800" progId="">
                    <p:embed/>
                    <p:pic>
                      <p:nvPicPr>
                        <p:cNvPr id="1435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784"/>
                          <a:ext cx="2467" cy="7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1037" y="2925"/>
              <a:ext cx="7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solidFill>
                    <a:srgbClr val="FF0000"/>
                  </a:solidFill>
                  <a:latin typeface="Arial" charset="0"/>
                </a:rPr>
                <a:t>emise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343275" y="3319463"/>
            <a:ext cx="3375025" cy="2205037"/>
            <a:chOff x="2710" y="2529"/>
            <a:chExt cx="2126" cy="1389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645" y="2529"/>
              <a:ext cx="1191" cy="284"/>
            </a:xfrm>
            <a:prstGeom prst="wedgeRoundRectCallout">
              <a:avLst>
                <a:gd name="adj1" fmla="val 9699"/>
                <a:gd name="adj2" fmla="val 145421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spontánní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>
              <a:off x="2710" y="3634"/>
              <a:ext cx="1389" cy="284"/>
            </a:xfrm>
            <a:prstGeom prst="wedgeRoundRectCallout">
              <a:avLst>
                <a:gd name="adj1" fmla="val 11625"/>
                <a:gd name="adj2" fmla="val -163028"/>
                <a:gd name="adj3" fmla="val 16667"/>
              </a:avLst>
            </a:prstGeom>
            <a:solidFill>
              <a:srgbClr val="CCFFFF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400">
                  <a:solidFill>
                    <a:srgbClr val="FF0000"/>
                  </a:solidFill>
                  <a:latin typeface="Arial" charset="0"/>
                </a:rPr>
                <a:t>stimulovaná</a:t>
              </a:r>
              <a:endParaRPr lang="en-US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pic>
        <p:nvPicPr>
          <p:cNvPr id="7190" name="Picture 22" descr="abssponte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9547" y="3217032"/>
            <a:ext cx="19462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absstimem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1607" y="4950968"/>
            <a:ext cx="1893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505774" y="1389848"/>
            <a:ext cx="297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chemeClr val="bg1"/>
                </a:solidFill>
                <a:latin typeface="Arial" charset="0"/>
              </a:rPr>
              <a:t>Albert Einstein: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5371" name="Oval 13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Oval 15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Oval 16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Oval 17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5" name="Oval 18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Oval 19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203325" y="3001963"/>
            <a:ext cx="67357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Nelze rozlišit mezi původními fotony </a:t>
            </a:r>
          </a:p>
          <a:p>
            <a:pPr algn="ctr"/>
            <a:r>
              <a:rPr lang="cs-CZ" b="1">
                <a:solidFill>
                  <a:srgbClr val="CC0066"/>
                </a:solidFill>
                <a:latin typeface="Arial" charset="0"/>
              </a:rPr>
              <a:t>a fotony pocházejícími ze stimulované emise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5378" name="Oval 30"/>
          <p:cNvSpPr>
            <a:spLocks noChangeAspect="1" noChangeArrowheads="1"/>
          </p:cNvSpPr>
          <p:nvPr/>
        </p:nvSpPr>
        <p:spPr bwMode="auto">
          <a:xfrm>
            <a:off x="3103563" y="4638675"/>
            <a:ext cx="125412" cy="12541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9" name="Text Box 2"/>
          <p:cNvSpPr txBox="1">
            <a:spLocks noChangeArrowheads="1"/>
          </p:cNvSpPr>
          <p:nvPr/>
        </p:nvSpPr>
        <p:spPr bwMode="auto">
          <a:xfrm>
            <a:off x="180975" y="0"/>
            <a:ext cx="8780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538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53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153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52525" y="4686300"/>
            <a:ext cx="2382838" cy="989013"/>
            <a:chOff x="726" y="2952"/>
            <a:chExt cx="1501" cy="623"/>
          </a:xfrm>
        </p:grpSpPr>
        <p:sp>
          <p:nvSpPr>
            <p:cNvPr id="15387" name="Line 25"/>
            <p:cNvSpPr>
              <a:spLocks noChangeShapeType="1"/>
            </p:cNvSpPr>
            <p:nvPr/>
          </p:nvSpPr>
          <p:spPr bwMode="auto">
            <a:xfrm flipV="1">
              <a:off x="2091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Line 26"/>
            <p:cNvSpPr>
              <a:spLocks noChangeShapeType="1"/>
            </p:cNvSpPr>
            <p:nvPr/>
          </p:nvSpPr>
          <p:spPr bwMode="auto">
            <a:xfrm flipV="1">
              <a:off x="1840" y="2952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 flipV="1">
              <a:off x="2227" y="2960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Text Box 34"/>
            <p:cNvSpPr txBox="1">
              <a:spLocks noChangeArrowheads="1"/>
            </p:cNvSpPr>
            <p:nvPr/>
          </p:nvSpPr>
          <p:spPr bwMode="auto">
            <a:xfrm>
              <a:off x="726" y="3126"/>
              <a:ext cx="11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159125" y="4700588"/>
            <a:ext cx="4476750" cy="987425"/>
            <a:chOff x="1990" y="2961"/>
            <a:chExt cx="2820" cy="622"/>
          </a:xfrm>
        </p:grpSpPr>
        <p:sp>
          <p:nvSpPr>
            <p:cNvPr id="15384" name="Line 27"/>
            <p:cNvSpPr>
              <a:spLocks noChangeShapeType="1"/>
            </p:cNvSpPr>
            <p:nvPr/>
          </p:nvSpPr>
          <p:spPr bwMode="auto">
            <a:xfrm flipH="1">
              <a:off x="1990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Line 35"/>
            <p:cNvSpPr>
              <a:spLocks noChangeShapeType="1"/>
            </p:cNvSpPr>
            <p:nvPr/>
          </p:nvSpPr>
          <p:spPr bwMode="auto">
            <a:xfrm flipH="1">
              <a:off x="2474" y="2969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688" y="3107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6395" name="Oval 11"/>
          <p:cNvSpPr>
            <a:spLocks noChangeAspect="1" noChangeArrowheads="1"/>
          </p:cNvSpPr>
          <p:nvPr/>
        </p:nvSpPr>
        <p:spPr bwMode="auto">
          <a:xfrm>
            <a:off x="298450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Oval 12"/>
          <p:cNvSpPr>
            <a:spLocks noChangeAspect="1" noChangeArrowheads="1"/>
          </p:cNvSpPr>
          <p:nvPr/>
        </p:nvSpPr>
        <p:spPr bwMode="auto">
          <a:xfrm>
            <a:off x="36115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7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8" name="Oval 14"/>
          <p:cNvSpPr>
            <a:spLocks noChangeAspect="1" noChangeArrowheads="1"/>
          </p:cNvSpPr>
          <p:nvPr/>
        </p:nvSpPr>
        <p:spPr bwMode="auto">
          <a:xfrm>
            <a:off x="32702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Oval 15"/>
          <p:cNvSpPr>
            <a:spLocks noChangeAspect="1" noChangeArrowheads="1"/>
          </p:cNvSpPr>
          <p:nvPr/>
        </p:nvSpPr>
        <p:spPr bwMode="auto">
          <a:xfrm>
            <a:off x="3486150" y="56118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6413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&gt;&gt;</a:t>
              </a:r>
            </a:p>
          </p:txBody>
        </p:sp>
        <p:sp>
          <p:nvSpPr>
            <p:cNvPr id="16414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6402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Termodynamická rovnováha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28938" y="4700588"/>
            <a:ext cx="1003300" cy="974725"/>
            <a:chOff x="1845" y="2961"/>
            <a:chExt cx="632" cy="614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845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210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2475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5"/>
            <p:cNvSpPr>
              <a:spLocks noChangeShapeType="1"/>
            </p:cNvSpPr>
            <p:nvPr/>
          </p:nvSpPr>
          <p:spPr bwMode="auto">
            <a:xfrm flipV="1">
              <a:off x="1926" y="2961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4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5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6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6407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6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1640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7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903288" y="1971675"/>
            <a:ext cx="7335837" cy="48863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1009650" y="2154238"/>
            <a:ext cx="657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FF3300"/>
                </a:solidFill>
                <a:latin typeface="Arial" charset="0"/>
              </a:rPr>
              <a:t>Mnoho atomů, molekul, …..</a:t>
            </a:r>
            <a:endParaRPr 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859088" y="5675313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57500" y="4700588"/>
            <a:ext cx="11461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013200" y="5529263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0</a:t>
            </a:r>
            <a:endParaRPr lang="en-US" sz="1400" b="1">
              <a:latin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52888" y="4570413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latin typeface="Arial" charset="0"/>
              </a:rPr>
              <a:t>1</a:t>
            </a:r>
            <a:endParaRPr lang="en-US" sz="1400" b="1">
              <a:latin typeface="Arial" charset="0"/>
            </a:endParaRPr>
          </a:p>
        </p:txBody>
      </p:sp>
      <p:sp>
        <p:nvSpPr>
          <p:cNvPr id="17419" name="Oval 11"/>
          <p:cNvSpPr>
            <a:spLocks noChangeAspect="1" noChangeArrowheads="1"/>
          </p:cNvSpPr>
          <p:nvPr/>
        </p:nvSpPr>
        <p:spPr bwMode="auto">
          <a:xfrm>
            <a:off x="30226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Oval 12"/>
          <p:cNvSpPr>
            <a:spLocks noChangeAspect="1" noChangeArrowheads="1"/>
          </p:cNvSpPr>
          <p:nvPr/>
        </p:nvSpPr>
        <p:spPr bwMode="auto">
          <a:xfrm>
            <a:off x="3751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Oval 13"/>
          <p:cNvSpPr>
            <a:spLocks noChangeAspect="1" noChangeArrowheads="1"/>
          </p:cNvSpPr>
          <p:nvPr/>
        </p:nvSpPr>
        <p:spPr bwMode="auto">
          <a:xfrm>
            <a:off x="285908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Oval 14"/>
          <p:cNvSpPr>
            <a:spLocks noChangeAspect="1" noChangeArrowheads="1"/>
          </p:cNvSpPr>
          <p:nvPr/>
        </p:nvSpPr>
        <p:spPr bwMode="auto">
          <a:xfrm>
            <a:off x="327025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Oval 15"/>
          <p:cNvSpPr>
            <a:spLocks noChangeAspect="1" noChangeArrowheads="1"/>
          </p:cNvSpPr>
          <p:nvPr/>
        </p:nvSpPr>
        <p:spPr bwMode="auto">
          <a:xfrm>
            <a:off x="3441700" y="4633913"/>
            <a:ext cx="125413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4" name="Oval 16"/>
          <p:cNvSpPr>
            <a:spLocks noChangeAspect="1" noChangeArrowheads="1"/>
          </p:cNvSpPr>
          <p:nvPr/>
        </p:nvSpPr>
        <p:spPr bwMode="auto">
          <a:xfrm>
            <a:off x="3878263" y="4637088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33538" y="5834063"/>
            <a:ext cx="5613400" cy="519112"/>
            <a:chOff x="1029" y="3675"/>
            <a:chExt cx="3536" cy="327"/>
          </a:xfrm>
        </p:grpSpPr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1029" y="3675"/>
              <a:ext cx="16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a</a:t>
              </a:r>
              <a:r>
                <a:rPr lang="cs-CZ">
                  <a:latin typeface="Arial" charset="0"/>
                </a:rPr>
                <a:t>bsorpce  </a:t>
              </a:r>
              <a:r>
                <a:rPr lang="en-US">
                  <a:latin typeface="Arial" charset="0"/>
                </a:rPr>
                <a:t>&lt;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2443" y="3675"/>
              <a:ext cx="2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>
                  <a:latin typeface="Arial" charset="0"/>
                </a:rPr>
                <a:t>stimulovaná emise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2368550" y="2955925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CC0066"/>
                </a:solidFill>
                <a:latin typeface="Arial" charset="0"/>
              </a:rPr>
              <a:t>Inverzní populace stavů 0 a 1</a:t>
            </a:r>
            <a:endParaRPr lang="en-US" b="1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7427" name="Oval 26"/>
          <p:cNvSpPr>
            <a:spLocks noChangeAspect="1" noChangeArrowheads="1"/>
          </p:cNvSpPr>
          <p:nvPr/>
        </p:nvSpPr>
        <p:spPr bwMode="auto">
          <a:xfrm>
            <a:off x="3144838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8" name="Oval 27"/>
          <p:cNvSpPr>
            <a:spLocks noChangeAspect="1" noChangeArrowheads="1"/>
          </p:cNvSpPr>
          <p:nvPr/>
        </p:nvSpPr>
        <p:spPr bwMode="auto">
          <a:xfrm>
            <a:off x="3611563" y="5611813"/>
            <a:ext cx="125412" cy="12541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29" name="Text Box 2"/>
          <p:cNvSpPr txBox="1">
            <a:spLocks noChangeArrowheads="1"/>
          </p:cNvSpPr>
          <p:nvPr/>
        </p:nvSpPr>
        <p:spPr bwMode="auto">
          <a:xfrm>
            <a:off x="363538" y="0"/>
            <a:ext cx="841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  <a:latin typeface="Arial" charset="0"/>
              </a:rPr>
              <a:t>Poměry mezi stimulovanou emisí a absorpcí</a:t>
            </a:r>
          </a:p>
        </p:txBody>
      </p:sp>
      <p:graphicFrame>
        <p:nvGraphicFramePr>
          <p:cNvPr id="17430" name="Object 7"/>
          <p:cNvGraphicFramePr>
            <a:graphicFrameLocks noChangeAspect="1"/>
          </p:cNvGraphicFramePr>
          <p:nvPr/>
        </p:nvGraphicFramePr>
        <p:xfrm>
          <a:off x="1493838" y="833438"/>
          <a:ext cx="24098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3" imgW="1384300" imgH="558800" progId="">
                  <p:embed/>
                </p:oleObj>
              </mc:Choice>
              <mc:Fallback>
                <p:oleObj name="Equation" r:id="rId3" imgW="1384300" imgH="558800" progId="">
                  <p:embed/>
                  <p:pic>
                    <p:nvPicPr>
                      <p:cNvPr id="174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33438"/>
                        <a:ext cx="2409825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9"/>
          <p:cNvGraphicFramePr>
            <a:graphicFrameLocks noChangeAspect="1"/>
          </p:cNvGraphicFramePr>
          <p:nvPr/>
        </p:nvGraphicFramePr>
        <p:xfrm>
          <a:off x="4787900" y="831850"/>
          <a:ext cx="32162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5" imgW="1828800" imgH="558800" progId="">
                  <p:embed/>
                </p:oleObj>
              </mc:Choice>
              <mc:Fallback>
                <p:oleObj name="Equation" r:id="rId5" imgW="1828800" imgH="558800" progId="">
                  <p:embed/>
                  <p:pic>
                    <p:nvPicPr>
                      <p:cNvPr id="174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831850"/>
                        <a:ext cx="3216275" cy="987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913063" y="4687888"/>
            <a:ext cx="1022350" cy="993775"/>
            <a:chOff x="1835" y="2953"/>
            <a:chExt cx="644" cy="626"/>
          </a:xfrm>
        </p:grpSpPr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1835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Line 24"/>
            <p:cNvSpPr>
              <a:spLocks noChangeShapeType="1"/>
            </p:cNvSpPr>
            <p:nvPr/>
          </p:nvSpPr>
          <p:spPr bwMode="auto">
            <a:xfrm flipH="1">
              <a:off x="1942" y="2965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V="1">
              <a:off x="2316" y="2953"/>
              <a:ext cx="0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2097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>
              <a:off x="2477" y="2957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H="1">
              <a:off x="2401" y="2961"/>
              <a:ext cx="2" cy="614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111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2324044" y="311943"/>
            <a:ext cx="44069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>
                <a:solidFill>
                  <a:srgbClr val="F5EC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  A  S  E  R</a:t>
            </a:r>
            <a:endParaRPr lang="cs-CZ" sz="3600" b="1" dirty="0">
              <a:solidFill>
                <a:srgbClr val="F5ECD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546100" y="869950"/>
            <a:ext cx="80502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L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ight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  A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mplification</a:t>
            </a:r>
            <a:r>
              <a:rPr lang="cs-CZ" sz="3200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000" b="1" dirty="0">
                <a:solidFill>
                  <a:srgbClr val="FFFFCC"/>
                </a:solidFill>
                <a:latin typeface="Arial" charset="0"/>
              </a:rPr>
              <a:t>by</a:t>
            </a:r>
            <a:r>
              <a:rPr lang="en-US" sz="20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S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timulated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  E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mission</a:t>
            </a:r>
            <a:r>
              <a:rPr lang="en-US" sz="2000" b="1" dirty="0">
                <a:solidFill>
                  <a:srgbClr val="FFFFCC"/>
                </a:solidFill>
                <a:latin typeface="Arial" charset="0"/>
              </a:rPr>
              <a:t>  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of</a:t>
            </a:r>
            <a:r>
              <a:rPr lang="cs-CZ" sz="3200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en-US" sz="3200" b="1" dirty="0">
                <a:solidFill>
                  <a:srgbClr val="FFFFCC"/>
                </a:solidFill>
                <a:latin typeface="Arial" charset="0"/>
              </a:rPr>
              <a:t>R</a:t>
            </a:r>
            <a:r>
              <a:rPr lang="cs-CZ" sz="2000" b="1" dirty="0" err="1">
                <a:solidFill>
                  <a:srgbClr val="FFFFCC"/>
                </a:solidFill>
                <a:latin typeface="Arial" charset="0"/>
              </a:rPr>
              <a:t>adiation</a:t>
            </a:r>
            <a:endParaRPr lang="cs-CZ" sz="20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436" name="Text Box 21"/>
          <p:cNvSpPr txBox="1">
            <a:spLocks noChangeArrowheads="1"/>
          </p:cNvSpPr>
          <p:nvPr/>
        </p:nvSpPr>
        <p:spPr bwMode="auto">
          <a:xfrm>
            <a:off x="546100" y="1676400"/>
            <a:ext cx="8050213" cy="669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b="1">
                <a:latin typeface="Arial" charset="0"/>
              </a:rPr>
              <a:t>L</a:t>
            </a:r>
            <a:r>
              <a:rPr lang="cs-CZ" sz="2000" b="1">
                <a:latin typeface="Arial" charset="0"/>
              </a:rPr>
              <a:t>aser … generátor optického záření</a:t>
            </a:r>
          </a:p>
          <a:p>
            <a:pPr algn="ctr">
              <a:lnSpc>
                <a:spcPct val="95000"/>
              </a:lnSpc>
            </a:pPr>
            <a:r>
              <a:rPr lang="cs-CZ" sz="2000" b="1" i="1">
                <a:latin typeface="Arial" charset="0"/>
              </a:rPr>
              <a:t>Generátor  =  zesilovač + zpětná vazba</a:t>
            </a:r>
            <a:endParaRPr lang="cs-CZ" sz="2000" b="1">
              <a:latin typeface="Arial" charset="0"/>
            </a:endParaRPr>
          </a:p>
        </p:txBody>
      </p:sp>
      <p:pic>
        <p:nvPicPr>
          <p:cNvPr id="18437" name="Picture 3" descr="Pepa18"/>
          <p:cNvPicPr>
            <a:picLocks noChangeAspect="1" noChangeArrowheads="1"/>
          </p:cNvPicPr>
          <p:nvPr/>
        </p:nvPicPr>
        <p:blipFill>
          <a:blip r:embed="rId2" cstate="print"/>
          <a:srcRect l="1901" t="3149"/>
          <a:stretch>
            <a:fillRect/>
          </a:stretch>
        </p:blipFill>
        <p:spPr bwMode="auto">
          <a:xfrm>
            <a:off x="3643313" y="2541588"/>
            <a:ext cx="2536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Pepa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575" y="4656138"/>
            <a:ext cx="24066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8" descr="E:\PREDNASK\U3V\laser\P4060007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4264025"/>
            <a:ext cx="33115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3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1030" descr="aktmedSo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25" y="1027113"/>
            <a:ext cx="4171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8"/>
          <p:cNvSpPr txBox="1">
            <a:spLocks noChangeArrowheads="1"/>
          </p:cNvSpPr>
          <p:nvPr/>
        </p:nvSpPr>
        <p:spPr bwMode="auto">
          <a:xfrm>
            <a:off x="1276350" y="276225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Zesílení stimulovanou emisí v aktivním médiu</a:t>
            </a:r>
          </a:p>
        </p:txBody>
      </p:sp>
      <p:pic>
        <p:nvPicPr>
          <p:cNvPr id="28677" name="Picture 1029" descr="aktmedDisch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463" y="1279525"/>
            <a:ext cx="42814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457325" y="3200400"/>
            <a:ext cx="658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dirty="0">
                <a:solidFill>
                  <a:srgbClr val="FFFFCC"/>
                </a:solidFill>
                <a:latin typeface="Arial" charset="0"/>
              </a:rPr>
              <a:t>Zavedení optické zpětné vazby - </a:t>
            </a:r>
            <a:r>
              <a:rPr lang="cs-CZ" sz="2400" i="1" dirty="0">
                <a:solidFill>
                  <a:srgbClr val="FFFFCC"/>
                </a:solidFill>
                <a:latin typeface="Arial" charset="0"/>
              </a:rPr>
              <a:t>rezonátor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688" y="3849688"/>
            <a:ext cx="66341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 </a:t>
            </a:r>
            <a:endParaRPr lang="cs-CZ" sz="14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76350" y="392113"/>
            <a:ext cx="6589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FFCC"/>
                </a:solidFill>
                <a:latin typeface="Arial" charset="0"/>
              </a:rPr>
              <a:t>Vlastnosti laserového záření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2013" y="1328738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směrovost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69950" y="2063750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koherence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62013" y="3522663"/>
            <a:ext cx="370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časový režim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9938" y="3033713"/>
            <a:ext cx="3802062" cy="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844550" y="4175125"/>
            <a:ext cx="370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solidFill>
                  <a:srgbClr val="FFFFCC"/>
                </a:solidFill>
                <a:latin typeface="Arial" charset="0"/>
              </a:rPr>
              <a:t>polarizace</a:t>
            </a:r>
          </a:p>
        </p:txBody>
      </p:sp>
    </p:spTree>
    <p:extLst>
      <p:ext uri="{BB962C8B-B14F-4D97-AF65-F5344CB8AC3E}">
        <p14:creationId xmlns:p14="http://schemas.microsoft.com/office/powerpoint/2010/main" val="15826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3" grpId="0" autoUpdateAnimBg="0"/>
      <p:bldP spid="29704" grpId="0" animBg="1"/>
      <p:bldP spid="297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17. století</a:t>
            </a:r>
            <a:r>
              <a:rPr lang="cs-CZ" sz="3200" b="1" smtClean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cs-CZ" sz="3200" b="1" smtClean="0">
                <a:solidFill>
                  <a:schemeClr val="bg1"/>
                </a:solidFill>
                <a:latin typeface="Arial" charset="0"/>
              </a:rPr>
            </a:br>
            <a:r>
              <a:rPr lang="cs-CZ" sz="3200" smtClean="0">
                <a:solidFill>
                  <a:srgbClr val="FFFFCC"/>
                </a:solidFill>
                <a:latin typeface="Arial" charset="0"/>
              </a:rPr>
              <a:t>období vzniku moderní fyziky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884488"/>
            <a:ext cx="23622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Co je světlo?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světlo vzniká?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38600" y="2884488"/>
            <a:ext cx="34290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působí?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40386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se šíří?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19400" y="2971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CC99">
              <a:alpha val="50195"/>
            </a:srgbClr>
          </a:solidFill>
          <a:ln w="222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800600"/>
            <a:ext cx="3429000" cy="1306513"/>
            <a:chOff x="3168" y="3024"/>
            <a:chExt cx="2160" cy="823"/>
          </a:xfrm>
        </p:grpSpPr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3168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>
                  <a:solidFill>
                    <a:srgbClr val="FFFFCC"/>
                  </a:solidFill>
                  <a:latin typeface="Arial" charset="0"/>
                </a:rPr>
                <a:t>Jakou rychlostí?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3408" y="3024"/>
              <a:ext cx="624" cy="384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4724400"/>
            <a:ext cx="3581400" cy="1382713"/>
            <a:chOff x="384" y="2976"/>
            <a:chExt cx="2256" cy="871"/>
          </a:xfrm>
        </p:grpSpPr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384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>
                  <a:solidFill>
                    <a:srgbClr val="FFFFCC"/>
                  </a:solidFill>
                  <a:latin typeface="Arial" charset="0"/>
                </a:rPr>
                <a:t>Jakým způsobem?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1536" y="2976"/>
              <a:ext cx="1104" cy="480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dirty="0">
                <a:solidFill>
                  <a:srgbClr val="FFFFCC"/>
                </a:solidFill>
                <a:latin typeface="Arial" charset="0"/>
              </a:rPr>
              <a:t>Jakým způsobem se světlo šíří?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2072" y="615753"/>
            <a:ext cx="4203812" cy="8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400" kern="0" dirty="0" smtClean="0">
                <a:solidFill>
                  <a:schemeClr val="accent3"/>
                </a:solidFill>
                <a:latin typeface="Arial" charset="0"/>
              </a:rPr>
              <a:t>Částicová (korpuskulární)</a:t>
            </a:r>
          </a:p>
          <a:p>
            <a:pPr eaLnBrk="1" hangingPunct="1"/>
            <a:r>
              <a:rPr lang="cs-CZ" sz="2400" kern="0" dirty="0" smtClean="0">
                <a:solidFill>
                  <a:schemeClr val="accent3"/>
                </a:solidFill>
                <a:latin typeface="Arial" charset="0"/>
              </a:rPr>
              <a:t> teorie</a:t>
            </a:r>
          </a:p>
        </p:txBody>
      </p:sp>
      <p:pic>
        <p:nvPicPr>
          <p:cNvPr id="5" name="Picture 16" descr="I:\Co_je_svetlo\Rene_Descartes1596_1650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8" y="1479746"/>
            <a:ext cx="1116174" cy="135693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08648" y="2836679"/>
            <a:ext cx="16548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 err="1">
                <a:solidFill>
                  <a:schemeClr val="bg1"/>
                </a:solidFill>
                <a:latin typeface="Arial" charset="0"/>
              </a:rPr>
              <a:t>Rene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Descartes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(1596 – 1650)</a:t>
            </a:r>
          </a:p>
        </p:txBody>
      </p:sp>
      <p:pic>
        <p:nvPicPr>
          <p:cNvPr id="7" name="Picture 18" descr="I:\Co_je_svetlo\Isaac_Newton1643_1727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5" y="1507340"/>
            <a:ext cx="1095122" cy="132933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217218" y="2900995"/>
            <a:ext cx="132439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Isaac </a:t>
            </a:r>
            <a:r>
              <a:rPr lang="cs-CZ" sz="1400" b="1" dirty="0">
                <a:solidFill>
                  <a:schemeClr val="bg1"/>
                </a:solidFill>
                <a:latin typeface="Arial" charset="0"/>
              </a:rPr>
              <a:t>Newton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(1643 – 1727)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30351" y="2876634"/>
            <a:ext cx="138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Robert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Hooke</a:t>
            </a:r>
            <a:endParaRPr lang="cs-CZ" sz="14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(1635 – 1703)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75453" y="2900995"/>
            <a:ext cx="184835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400" dirty="0" err="1">
                <a:solidFill>
                  <a:schemeClr val="bg1"/>
                </a:solidFill>
                <a:latin typeface="Arial" charset="0"/>
              </a:rPr>
              <a:t>Christians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Arial" charset="0"/>
              </a:rPr>
              <a:t>Huygens</a:t>
            </a:r>
            <a:endParaRPr lang="cs-CZ" sz="14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(1629 – 1695)</a:t>
            </a:r>
          </a:p>
        </p:txBody>
      </p:sp>
      <p:pic>
        <p:nvPicPr>
          <p:cNvPr id="12" name="Picture 7" descr="I:\Co_je_svetlo\Robert_Hooke1635_1703.j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6" y="1426039"/>
            <a:ext cx="1109487" cy="13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I:\Co_je_svetlo\Christian_Huygens1629_169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 b="38889"/>
          <a:stretch>
            <a:fillRect/>
          </a:stretch>
        </p:blipFill>
        <p:spPr bwMode="auto">
          <a:xfrm>
            <a:off x="6781451" y="1426039"/>
            <a:ext cx="1192584" cy="138184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0" y="603053"/>
            <a:ext cx="4203812" cy="8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400" kern="0" dirty="0">
                <a:solidFill>
                  <a:schemeClr val="accent3"/>
                </a:solidFill>
                <a:latin typeface="Arial" charset="0"/>
              </a:rPr>
              <a:t>Vlnová teorie</a:t>
            </a:r>
          </a:p>
        </p:txBody>
      </p: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2780289" y="3429186"/>
            <a:ext cx="3733800" cy="3048000"/>
            <a:chOff x="1728" y="1968"/>
            <a:chExt cx="2352" cy="1920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1728" y="3024"/>
              <a:ext cx="2352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2880" y="1968"/>
              <a:ext cx="0" cy="192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2304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880" y="3024"/>
              <a:ext cx="33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2880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2544" y="23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2880" y="35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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2880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r>
                <a:rPr lang="en-US" sz="2800" b="1">
                  <a:solidFill>
                    <a:srgbClr val="FFCC99"/>
                  </a:solidFill>
                  <a:sym typeface="Symbol" pitchFamily="18" charset="2"/>
                </a:rPr>
                <a:t>’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868210" y="4571125"/>
            <a:ext cx="2195976" cy="538163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>
                <a:solidFill>
                  <a:schemeClr val="bg1"/>
                </a:solidFill>
                <a:latin typeface="Arial" charset="0"/>
              </a:rPr>
              <a:t>Zákon </a:t>
            </a:r>
            <a:r>
              <a:rPr lang="cs-CZ" sz="2800" b="1" dirty="0" smtClean="0">
                <a:solidFill>
                  <a:schemeClr val="bg1"/>
                </a:solidFill>
                <a:latin typeface="Arial" charset="0"/>
              </a:rPr>
              <a:t>lomu</a:t>
            </a:r>
            <a:endParaRPr lang="cs-CZ" sz="28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1642684" y="5320278"/>
            <a:ext cx="2743200" cy="990600"/>
            <a:chOff x="5410200" y="5029200"/>
            <a:chExt cx="2743200" cy="990600"/>
          </a:xfrm>
        </p:grpSpPr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5410200" y="5029200"/>
              <a:ext cx="2743200" cy="990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109150"/>
                </p:ext>
              </p:extLst>
            </p:nvPr>
          </p:nvGraphicFramePr>
          <p:xfrm>
            <a:off x="5410200" y="5029200"/>
            <a:ext cx="2743200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8" r:id="rId7" imgW="1270000" imgH="419100" progId="Equation.3">
                    <p:embed/>
                  </p:oleObj>
                </mc:Choice>
                <mc:Fallback>
                  <p:oleObj r:id="rId7" imgW="1270000" imgH="419100" progId="Equation.3">
                    <p:embed/>
                    <p:pic>
                      <p:nvPicPr>
                        <p:cNvPr id="922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029200"/>
                          <a:ext cx="2743200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ovéPole 1"/>
          <p:cNvSpPr txBox="1"/>
          <p:nvPr/>
        </p:nvSpPr>
        <p:spPr>
          <a:xfrm>
            <a:off x="5706572" y="3496190"/>
            <a:ext cx="220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N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12</a:t>
            </a:r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 = v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1</a:t>
            </a:r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/v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2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763789" y="5189528"/>
            <a:ext cx="55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2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723094" y="4424613"/>
            <a:ext cx="5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1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044886" y="3659976"/>
            <a:ext cx="220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N</a:t>
            </a:r>
            <a:r>
              <a:rPr lang="cs-CZ" sz="3200" i="1" baseline="-25000" dirty="0">
                <a:solidFill>
                  <a:srgbClr val="FFFFCC"/>
                </a:solidFill>
                <a:latin typeface="Arial" charset="0"/>
              </a:rPr>
              <a:t>12</a:t>
            </a:r>
            <a:r>
              <a:rPr lang="cs-CZ" sz="3200" i="1" dirty="0">
                <a:solidFill>
                  <a:srgbClr val="FFFFCC"/>
                </a:solidFill>
                <a:latin typeface="Arial" charset="0"/>
              </a:rPr>
              <a:t> = </a:t>
            </a:r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2</a:t>
            </a:r>
            <a:r>
              <a:rPr lang="cs-CZ" sz="3200" i="1" dirty="0" smtClean="0">
                <a:solidFill>
                  <a:srgbClr val="FFFFCC"/>
                </a:solidFill>
                <a:latin typeface="Arial" charset="0"/>
              </a:rPr>
              <a:t>/v</a:t>
            </a:r>
            <a:r>
              <a:rPr lang="cs-CZ" sz="3200" i="1" baseline="-25000" dirty="0" smtClean="0">
                <a:solidFill>
                  <a:srgbClr val="FFFFCC"/>
                </a:solidFill>
                <a:latin typeface="Arial" charset="0"/>
              </a:rPr>
              <a:t>1</a:t>
            </a:r>
            <a:endParaRPr lang="cs-CZ" sz="3200" dirty="0">
              <a:solidFill>
                <a:srgbClr val="FFFFCC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5772963" y="5278967"/>
            <a:ext cx="540000" cy="540000"/>
          </a:xfrm>
          <a:prstGeom prst="ellipse">
            <a:avLst/>
          </a:prstGeom>
          <a:noFill/>
          <a:ln>
            <a:solidFill>
              <a:srgbClr val="F5E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5745489" y="4496764"/>
            <a:ext cx="540000" cy="540000"/>
          </a:xfrm>
          <a:prstGeom prst="ellipse">
            <a:avLst/>
          </a:prstGeom>
          <a:noFill/>
          <a:ln>
            <a:solidFill>
              <a:srgbClr val="F5E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143857" y="884956"/>
            <a:ext cx="807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Spor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Newton,  příklon ke korpuskulární teorii                            	po celé 18. století</a:t>
            </a:r>
          </a:p>
        </p:txBody>
      </p:sp>
      <p:pic>
        <p:nvPicPr>
          <p:cNvPr id="4" name="Obrázek 3" descr="Thomas_Young1773_1829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11" y="2629554"/>
            <a:ext cx="1221849" cy="1452486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02511" y="1757098"/>
            <a:ext cx="8411529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Přelom 18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a 19. století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… </a:t>
            </a:r>
            <a:endParaRPr lang="cs-CZ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vysvětlení ohybových jevů, zejména difrakce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na </a:t>
            </a:r>
            <a:r>
              <a:rPr lang="cs-CZ" dirty="0" err="1" smtClean="0">
                <a:solidFill>
                  <a:schemeClr val="bg1"/>
                </a:solidFill>
                <a:latin typeface="Arial" charset="0"/>
              </a:rPr>
              <a:t>dvojštěrbině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35825" y="4160432"/>
            <a:ext cx="1685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Thomas </a:t>
            </a:r>
            <a:r>
              <a:rPr lang="cs-CZ" sz="1400" b="1" dirty="0" err="1" smtClean="0">
                <a:solidFill>
                  <a:schemeClr val="bg1"/>
                </a:solidFill>
                <a:latin typeface="Arial" charset="0"/>
              </a:rPr>
              <a:t>Young</a:t>
            </a:r>
            <a:endParaRPr lang="cs-CZ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(1773 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1829)</a:t>
            </a:r>
            <a:endParaRPr lang="cs-CZ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Obrázek 3" descr="Augustin_Jean_Fresnel1788_1827.jp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61" y="2629554"/>
            <a:ext cx="1098149" cy="154477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5780" y="4249558"/>
            <a:ext cx="2113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Augustin Jean </a:t>
            </a:r>
            <a:r>
              <a:rPr lang="cs-CZ" sz="1400" b="1" dirty="0" smtClean="0">
                <a:solidFill>
                  <a:schemeClr val="bg1"/>
                </a:solidFill>
                <a:latin typeface="Arial" charset="0"/>
              </a:rPr>
              <a:t>Fresnel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(1788 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1827)</a:t>
            </a:r>
            <a:endParaRPr lang="cs-CZ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Obrázek 3" descr="Francois_Arago1786_1853.jp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84" y="2629554"/>
            <a:ext cx="1249582" cy="154477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77317" y="4216492"/>
            <a:ext cx="1482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Francois </a:t>
            </a:r>
            <a:r>
              <a:rPr lang="cs-CZ" sz="1400" b="1" dirty="0" err="1" smtClean="0">
                <a:solidFill>
                  <a:schemeClr val="bg1"/>
                </a:solidFill>
                <a:latin typeface="Arial" charset="0"/>
              </a:rPr>
              <a:t>Arago</a:t>
            </a:r>
            <a:endParaRPr lang="cs-CZ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(1786 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1853)</a:t>
            </a:r>
            <a:endParaRPr lang="cs-CZ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89797" y="5229645"/>
            <a:ext cx="716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Závěr: </a:t>
            </a:r>
            <a:r>
              <a:rPr lang="cs-CZ" b="1" u="sng" dirty="0" smtClean="0">
                <a:solidFill>
                  <a:srgbClr val="FF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Světlo se šíří a skládá jako příčné vlnění</a:t>
            </a:r>
            <a:endParaRPr lang="cs-CZ" b="1" u="sng" dirty="0">
              <a:solidFill>
                <a:srgbClr val="FF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21115" y="-42037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dirty="0">
                <a:solidFill>
                  <a:srgbClr val="FFFFCC"/>
                </a:solidFill>
                <a:latin typeface="Arial" charset="0"/>
              </a:rPr>
              <a:t>Jakým způsobem se světlo šíří?</a:t>
            </a:r>
          </a:p>
        </p:txBody>
      </p:sp>
    </p:spTree>
    <p:extLst>
      <p:ext uri="{BB962C8B-B14F-4D97-AF65-F5344CB8AC3E}">
        <p14:creationId xmlns:p14="http://schemas.microsoft.com/office/powerpoint/2010/main" val="3131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21115" y="-42037"/>
            <a:ext cx="7772400" cy="64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dirty="0">
                <a:solidFill>
                  <a:srgbClr val="FFFFCC"/>
                </a:solidFill>
                <a:latin typeface="Arial" charset="0"/>
              </a:rPr>
              <a:t>Jakou rychlostí se světlo šíří?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508" y="539582"/>
            <a:ext cx="72376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realistický odhad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Römer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(nápad údajně pochází od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Cassiniho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) na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základě pozorovaných nepravidelností v zatmění Jupiterova měsíčku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Io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. Získal řádově správnou hodnotu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2 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5" name="Picture 5" descr="E:\PREDNASK\Materialy_optika\Co_je_svetlo\Ole_Roemer1644_17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3291" r="7039" b="17863"/>
          <a:stretch>
            <a:fillRect/>
          </a:stretch>
        </p:blipFill>
        <p:spPr bwMode="auto">
          <a:xfrm>
            <a:off x="7605674" y="568143"/>
            <a:ext cx="1195944" cy="1313029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54109" y="1647578"/>
            <a:ext cx="1227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rgbClr val="CC6600"/>
                </a:solidFill>
                <a:latin typeface="Arial" charset="0"/>
              </a:rPr>
              <a:t>Olaf </a:t>
            </a:r>
            <a:r>
              <a:rPr lang="cs-CZ" sz="1400" b="1" dirty="0" err="1">
                <a:solidFill>
                  <a:srgbClr val="CC6600"/>
                </a:solidFill>
                <a:latin typeface="Arial" charset="0"/>
              </a:rPr>
              <a:t>Rømer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(1644–1710)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57516" y="2142570"/>
            <a:ext cx="764865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Další upřesnění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při měření paralaxy hvězd zjistil odchylky v závislosti na poloze hvězdy vůči směru rotace Země – aberace hvězd.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vysvětlil aberaci konečnou rychlostí světla, kterou vypočetl na hodnotu </a:t>
            </a:r>
          </a:p>
          <a:p>
            <a:pPr algn="just" eaLnBrk="1" hangingPunct="1">
              <a:lnSpc>
                <a:spcPct val="95000"/>
              </a:lnSpc>
              <a:spcBef>
                <a:spcPts val="60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                   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2,95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9" name="Picture 2" descr="http://www.daviddarling.info/images/Brad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6" y="2260024"/>
            <a:ext cx="1135370" cy="131703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0508" y="3860324"/>
            <a:ext cx="751143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změření rychlosti 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Fizeau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(1849)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s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využitím stroboskopického principu (rychle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rotující ozubené kolo)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. Určil rychlost světla ve vzduchu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                                      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3,00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s chybou 5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11" name="Picture 8" descr="http://130.94.23.9/wigi/thumb.php?f=Fizeau.jpg&amp;w=1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08" y="3520882"/>
            <a:ext cx="944510" cy="1323557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87831" y="4385206"/>
            <a:ext cx="15298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rgbClr val="CC6600"/>
                </a:solidFill>
                <a:latin typeface="Arial" charset="0"/>
              </a:rPr>
              <a:t>Armand Louis </a:t>
            </a:r>
            <a:endParaRPr lang="cs-CZ" sz="1400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b="1" dirty="0" err="1" smtClean="0">
                <a:solidFill>
                  <a:srgbClr val="CC6600"/>
                </a:solidFill>
                <a:latin typeface="Arial" charset="0"/>
              </a:rPr>
              <a:t>Fizeau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1896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172" y="3335492"/>
            <a:ext cx="1435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 smtClean="0">
                <a:solidFill>
                  <a:srgbClr val="CC6600"/>
                </a:solidFill>
                <a:latin typeface="Arial" charset="0"/>
              </a:rPr>
              <a:t>James </a:t>
            </a:r>
            <a:r>
              <a:rPr lang="cs-CZ" sz="1400" b="1" dirty="0" err="1" smtClean="0">
                <a:solidFill>
                  <a:srgbClr val="CC6600"/>
                </a:solidFill>
                <a:latin typeface="Arial" charset="0"/>
              </a:rPr>
              <a:t>Bradley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(1693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1762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89168" y="5286255"/>
            <a:ext cx="741700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Zpřesnění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Foucault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(1850) pomocí rychle rotujícího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zrcadla. Chyba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pod 1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a změření rychlosti světla i v jiném látkovém prostředí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(potvrzení nižší rychlosti v látce).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E:\PREDNASK\Materialy_optika\Co_je_svetlo\Jean_Bernard_Leon_Foucault1819-1868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0" y="5206604"/>
            <a:ext cx="1039021" cy="1314056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-96722" y="6052958"/>
            <a:ext cx="1702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rgbClr val="CC6600"/>
                </a:solidFill>
                <a:latin typeface="Arial" charset="0"/>
              </a:rPr>
              <a:t>Jean Bernard Leon </a:t>
            </a:r>
            <a:endParaRPr lang="cs-CZ" sz="1400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b="1" dirty="0" err="1" smtClean="0">
                <a:solidFill>
                  <a:srgbClr val="CC6600"/>
                </a:solidFill>
                <a:latin typeface="Arial" charset="0"/>
              </a:rPr>
              <a:t>Foucault</a:t>
            </a:r>
            <a:endParaRPr lang="cs-CZ" sz="1400" b="1" dirty="0" smtClean="0">
              <a:solidFill>
                <a:srgbClr val="CC6600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1868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2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8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Konečné vyřešení problému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667690"/>
            <a:ext cx="671516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4" eaLnBrk="1" hangingPunct="1">
              <a:spcBef>
                <a:spcPts val="0"/>
              </a:spcBef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Překvapivé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nalezení veličiny 3 x 10</a:t>
            </a:r>
            <a:r>
              <a:rPr lang="cs-CZ" sz="2000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cs-CZ" sz="2000" dirty="0">
                <a:solidFill>
                  <a:schemeClr val="bg1"/>
                </a:solidFill>
                <a:latin typeface="Arial" charset="0"/>
              </a:rPr>
            </a:br>
            <a:r>
              <a:rPr lang="cs-CZ" sz="2000" dirty="0">
                <a:solidFill>
                  <a:schemeClr val="bg1"/>
                </a:solidFill>
                <a:latin typeface="Arial" charset="0"/>
              </a:rPr>
              <a:t>v oblasti elektřiny a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magnetismu.</a:t>
            </a:r>
          </a:p>
          <a:p>
            <a:pPr marL="0" lvl="4" eaLnBrk="1" hangingPunct="1">
              <a:spcBef>
                <a:spcPts val="0"/>
              </a:spcBef>
            </a:pP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marL="0" lvl="4" algn="just" eaLnBrk="1" hangingPunct="1">
              <a:spcBef>
                <a:spcPts val="0"/>
              </a:spcBef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Maxwell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(1865) – vytvořil soustavu diferenciálních rovnic (Maxwellovy rovnice), které shrnovaly známé zákonitosti elektrostatického pole,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magnetostatického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pole, elektromagnetické indukce a vytváření magnetického pole kolem vodiče protékaného proudem. Soustavu ještě doplnil jedním členem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lvl="4" algn="just" eaLnBrk="1" hangingPunct="1">
              <a:spcBef>
                <a:spcPts val="0"/>
              </a:spcBef>
            </a:pPr>
            <a:endParaRPr lang="cs-CZ" sz="2000" dirty="0">
              <a:solidFill>
                <a:schemeClr val="bg1"/>
              </a:solidFill>
              <a:latin typeface="Arial" charset="0"/>
            </a:endParaRPr>
          </a:p>
          <a:p>
            <a:pPr marL="0" lvl="4" algn="just" eaLnBrk="1" hangingPunct="1">
              <a:spcBef>
                <a:spcPts val="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Bylo možné ukázat, že tato soustava má řešení v podobě příčného elektromagnetického vlnění, které nese energii (proto se může nazývat záření) a ve vakuu se šíří rychlostí 		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c = 3 x 10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 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111750"/>
            <a:ext cx="8534400" cy="15509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Závěr ze 70. let 19.století:</a:t>
            </a:r>
          </a:p>
          <a:p>
            <a:pPr lvl="4" algn="ctr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800" b="1">
                <a:solidFill>
                  <a:srgbClr val="FFFFCC"/>
                </a:solidFill>
                <a:latin typeface="Arial" charset="0"/>
              </a:rPr>
              <a:t>Světlo je elektromagnetické záření z určitého frekvenčního oboru</a:t>
            </a:r>
            <a:endParaRPr lang="en-US" sz="2800" b="1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5605" name="Obrázek 6" descr="maxwell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08" y="1680587"/>
            <a:ext cx="1340849" cy="1473113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59257" y="3236021"/>
            <a:ext cx="2042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sz="1400" dirty="0" err="1">
                <a:solidFill>
                  <a:schemeClr val="bg1"/>
                </a:solidFill>
                <a:latin typeface="Arial" charset="0"/>
              </a:rPr>
              <a:t>Clerk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1400" b="1" dirty="0" smtClean="0">
                <a:solidFill>
                  <a:schemeClr val="bg1"/>
                </a:solidFill>
                <a:latin typeface="Arial" charset="0"/>
              </a:rPr>
              <a:t>Maxwell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sz="1400" dirty="0">
                <a:solidFill>
                  <a:schemeClr val="bg1"/>
                </a:solidFill>
                <a:latin typeface="Arial" charset="0"/>
              </a:rPr>
              <a:t>(1831 – </a:t>
            </a:r>
            <a:r>
              <a:rPr lang="cs-CZ" sz="1400" dirty="0" smtClean="0">
                <a:solidFill>
                  <a:schemeClr val="bg1"/>
                </a:solidFill>
                <a:latin typeface="Arial" charset="0"/>
              </a:rPr>
              <a:t>1879</a:t>
            </a:r>
            <a:r>
              <a:rPr lang="cs-CZ" sz="14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pic>
        <p:nvPicPr>
          <p:cNvPr id="40963" name="Picture 3" descr="E:\PREDNASK\KurzRS\podklady\EM-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93340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5" y="2236628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2950" y="1131570"/>
            <a:ext cx="7658100" cy="10255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 u="sng">
                <a:solidFill>
                  <a:schemeClr val="bg1"/>
                </a:solidFill>
                <a:latin typeface="Arial" charset="0"/>
              </a:rPr>
              <a:t>Postupná elektromagnetická vlna:</a:t>
            </a:r>
          </a:p>
          <a:p>
            <a:pPr eaLnBrk="1" hangingPunct="1"/>
            <a:r>
              <a:rPr lang="cs-CZ" sz="2000">
                <a:solidFill>
                  <a:schemeClr val="bg1"/>
                </a:solidFill>
                <a:latin typeface="Arial" charset="0"/>
              </a:rPr>
              <a:t>Elektrické a magnetické pole osciluje ve vzájemně kolmých směrech ve fázi; obě komponenty jsou kolmé na směr šíření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078980" y="3093720"/>
            <a:ext cx="1447800" cy="457200"/>
          </a:xfrm>
          <a:prstGeom prst="wedgeRectCallout">
            <a:avLst>
              <a:gd name="adj1" fmla="val -39583"/>
              <a:gd name="adj2" fmla="val 273611"/>
            </a:avLst>
          </a:prstGeom>
          <a:solidFill>
            <a:srgbClr val="FF99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frekvence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1023" y="4317056"/>
            <a:ext cx="2139950" cy="1833562"/>
            <a:chOff x="2360" y="2637"/>
            <a:chExt cx="1336" cy="115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544" y="3504"/>
              <a:ext cx="1152" cy="288"/>
            </a:xfrm>
            <a:prstGeom prst="wedgeRectCallout">
              <a:avLst>
                <a:gd name="adj1" fmla="val -40278"/>
                <a:gd name="adj2" fmla="val -304861"/>
              </a:avLst>
            </a:prstGeom>
            <a:solidFill>
              <a:srgbClr val="FF99CC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000" b="1" dirty="0" smtClean="0">
                  <a:solidFill>
                    <a:schemeClr val="tx2"/>
                  </a:solidFill>
                  <a:latin typeface="Arial" charset="0"/>
                </a:rPr>
                <a:t>vlnová </a:t>
              </a:r>
              <a:r>
                <a:rPr lang="cs-CZ" sz="2000" b="1" dirty="0">
                  <a:solidFill>
                    <a:schemeClr val="tx2"/>
                  </a:solidFill>
                  <a:latin typeface="Arial" charset="0"/>
                </a:rPr>
                <a:t>délka</a:t>
              </a: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 rot="4057254">
              <a:off x="2552" y="2445"/>
              <a:ext cx="143" cy="528"/>
            </a:xfrm>
            <a:prstGeom prst="rightBrace">
              <a:avLst>
                <a:gd name="adj1" fmla="val 30769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287780" y="6229349"/>
            <a:ext cx="6568440" cy="461665"/>
          </a:xfrm>
          <a:prstGeom prst="rect">
            <a:avLst/>
          </a:prstGeom>
          <a:solidFill>
            <a:srgbClr val="F5ECD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vlnová délka  x  frekvence  =  rychlost šíření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 autoUpdateAnimBg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7651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766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766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766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767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3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4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5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8113" y="3030538"/>
            <a:ext cx="4103687" cy="3384550"/>
            <a:chOff x="748" y="1888"/>
            <a:chExt cx="2585" cy="2132"/>
          </a:xfrm>
        </p:grpSpPr>
        <p:sp>
          <p:nvSpPr>
            <p:cNvPr id="27662" name="Rectangle 5"/>
            <p:cNvSpPr>
              <a:spLocks noChangeArrowheads="1"/>
            </p:cNvSpPr>
            <p:nvPr/>
          </p:nvSpPr>
          <p:spPr bwMode="auto">
            <a:xfrm>
              <a:off x="748" y="1888"/>
              <a:ext cx="1996" cy="2132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AutoShape 6"/>
            <p:cNvSpPr>
              <a:spLocks noChangeArrowheads="1"/>
            </p:cNvSpPr>
            <p:nvPr/>
          </p:nvSpPr>
          <p:spPr bwMode="auto">
            <a:xfrm rot="6235167">
              <a:off x="2698" y="2342"/>
              <a:ext cx="953" cy="317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839" y="1939"/>
              <a:ext cx="1860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infračerveného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1800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William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 Herschel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5" name="Picture 8" descr="William_Herschel_1738_1822_IR_18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341"/>
              <a:ext cx="961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41"/>
          <p:cNvGrpSpPr>
            <a:grpSpLocks/>
          </p:cNvGrpSpPr>
          <p:nvPr/>
        </p:nvGrpSpPr>
        <p:grpSpPr bwMode="auto">
          <a:xfrm>
            <a:off x="5975350" y="2708275"/>
            <a:ext cx="3168650" cy="4149725"/>
            <a:chOff x="5975349" y="2708275"/>
            <a:chExt cx="3168651" cy="4149725"/>
          </a:xfrm>
        </p:grpSpPr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 rot="-10476463" flipH="1" flipV="1">
              <a:off x="6443662" y="2708275"/>
              <a:ext cx="1512888" cy="503238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5975349" y="3473450"/>
              <a:ext cx="3168650" cy="3384550"/>
            </a:xfrm>
            <a:prstGeom prst="rect">
              <a:avLst/>
            </a:prstGeom>
            <a:solidFill>
              <a:srgbClr val="CC99FF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6011862" y="3644900"/>
              <a:ext cx="3132138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ultrafialového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 1801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Johann Wilhelm 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Ritter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1" name="Picture 13" descr="Johann_Wilhelm_Ritter_1776_1810_UV_18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4373440"/>
              <a:ext cx="152400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1309</Words>
  <Application>Microsoft Office PowerPoint</Application>
  <PresentationFormat>Předvádění na obrazovce (4:3)</PresentationFormat>
  <Paragraphs>281</Paragraphs>
  <Slides>29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29</vt:i4>
      </vt:variant>
    </vt:vector>
  </HeadingPairs>
  <TitlesOfParts>
    <vt:vector size="40" baseType="lpstr">
      <vt:lpstr>Arial</vt:lpstr>
      <vt:lpstr>Calibri</vt:lpstr>
      <vt:lpstr>Script MT Bold</vt:lpstr>
      <vt:lpstr>Symbol</vt:lpstr>
      <vt:lpstr>Times New Roman</vt:lpstr>
      <vt:lpstr>Wingdings</vt:lpstr>
      <vt:lpstr>Default Design</vt:lpstr>
      <vt:lpstr>Equation.3</vt:lpstr>
      <vt:lpstr>Equation</vt:lpstr>
      <vt:lpstr>SPW 8.0 Graph</vt:lpstr>
      <vt:lpstr>Snímek</vt:lpstr>
      <vt:lpstr>Fyzika světla aneb od zákona lomu k laseru</vt:lpstr>
      <vt:lpstr>Prezentace aplikace PowerPoint</vt:lpstr>
      <vt:lpstr>17. století  období vzniku moderní fyziky</vt:lpstr>
      <vt:lpstr>Prezentace aplikace PowerPoint</vt:lpstr>
      <vt:lpstr>Prezentace aplikace PowerPoint</vt:lpstr>
      <vt:lpstr>Prezentace aplikace PowerPoint</vt:lpstr>
      <vt:lpstr>Konečné vyřešení problému</vt:lpstr>
      <vt:lpstr>Světlo je elektromagnetické záření</vt:lpstr>
      <vt:lpstr>Světlo je elektromagnetické záření</vt:lpstr>
      <vt:lpstr>Světlo je elektromagnetické záření</vt:lpstr>
      <vt:lpstr>Prezentace aplikace PowerPoint</vt:lpstr>
      <vt:lpstr>Krize klasické fyziky na přelomu  19. a 20. století</vt:lpstr>
      <vt:lpstr>Tepelné zdroje</vt:lpstr>
      <vt:lpstr>Absolutně černé těleso</vt:lpstr>
      <vt:lpstr>Planckův vyzařovací zákon</vt:lpstr>
      <vt:lpstr>Fotoelektrický jev (vnější fotoefekt)</vt:lpstr>
      <vt:lpstr>Kvantová povaha neelastické interakce</vt:lpstr>
      <vt:lpstr>Kvantová povaha neelastické interakce</vt:lpstr>
      <vt:lpstr>Vyzařování atomů</vt:lpstr>
      <vt:lpstr>Vyzařování atomů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Fyzikální ústav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světlo?</dc:title>
  <dc:creator>OFB</dc:creator>
  <cp:lastModifiedBy>Pepa</cp:lastModifiedBy>
  <cp:revision>70</cp:revision>
  <dcterms:created xsi:type="dcterms:W3CDTF">2005-04-10T19:47:03Z</dcterms:created>
  <dcterms:modified xsi:type="dcterms:W3CDTF">2024-02-12T10:39:45Z</dcterms:modified>
</cp:coreProperties>
</file>